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24384000" cy="13716000"/>
  <p:notesSz cx="6858000" cy="9144000"/>
  <p:embeddedFontLst>
    <p:embeddedFont>
      <p:font typeface="SANGJU Gotgam"/>
      <p:regular r:id="rId58"/>
    </p:embeddedFont>
    <p:embeddedFont>
      <p:font typeface="Cafe24 Ssurround air"/>
      <p:regular r:id="rId59"/>
    </p:embeddedFont>
    <p:embeddedFont>
      <p:font typeface="Cafe24 Ssurround"/>
      <p:bold r:id="rId60"/>
    </p:embeddedFont>
    <p:embeddedFont>
      <p:font typeface="Pretendard SemiBold"/>
      <p:bold r:id="rId61"/>
    </p:embeddedFont>
    <p:embeddedFont>
      <p:font typeface="Pretendard Regular"/>
      <p:regular r:id="rId62"/>
    </p:embeddedFont>
    <p:embeddedFont>
      <p:font typeface="210 Santorini Light"/>
      <p:regular r:id="rId63"/>
    </p:embeddedFont>
    <p:embeddedFont>
      <p:font typeface="Pretendard Medium"/>
      <p:bold r:id="rId64"/>
    </p:embeddedFont>
    <p:embeddedFont>
      <p:font typeface="Hakgyoansim Wooju R"/>
      <p:regular r:id="rId65"/>
    </p:embeddedFont>
    <p:embeddedFont>
      <p:font typeface="210 Cheoeumcheoreom Regular"/>
      <p:regular r:id="rId66"/>
    </p:embeddedFont>
    <p:embeddedFont>
      <p:font typeface="Pretendard Bold"/>
      <p:bold r:id="rId67"/>
    </p:embeddedFont>
    <p:embeddedFont>
      <p:font typeface="Pretendard ExtraBold"/>
      <p:bold r:id="rId68"/>
    </p:embeddedFont>
    <p:embeddedFont>
      <p:font typeface="210 Cheoeumcheoreom Bold"/>
      <p:bold r:id="rId69"/>
    </p:embeddedFont>
    <p:embeddedFont>
      <p:font typeface="210 Cheoeumcheoreom Light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1.fntdata" Type="http://schemas.openxmlformats.org/officeDocument/2006/relationships/font"/><Relationship Id="rId59" Target="fonts/font2.fntdata" Type="http://schemas.openxmlformats.org/officeDocument/2006/relationships/font"/><Relationship Id="rId6" Target="slides/slide1.xml" Type="http://schemas.openxmlformats.org/officeDocument/2006/relationships/slide"/><Relationship Id="rId60" Target="fonts/font3.fntdata" Type="http://schemas.openxmlformats.org/officeDocument/2006/relationships/font"/><Relationship Id="rId61" Target="fonts/font4.fntdata" Type="http://schemas.openxmlformats.org/officeDocument/2006/relationships/font"/><Relationship Id="rId62" Target="fonts/font5.fntdata" Type="http://schemas.openxmlformats.org/officeDocument/2006/relationships/font"/><Relationship Id="rId63" Target="fonts/font6.fntdata" Type="http://schemas.openxmlformats.org/officeDocument/2006/relationships/font"/><Relationship Id="rId64" Target="fonts/font7.fntdata" Type="http://schemas.openxmlformats.org/officeDocument/2006/relationships/font"/><Relationship Id="rId65" Target="fonts/font8.fntdata" Type="http://schemas.openxmlformats.org/officeDocument/2006/relationships/font"/><Relationship Id="rId66" Target="fonts/font9.fntdata" Type="http://schemas.openxmlformats.org/officeDocument/2006/relationships/font"/><Relationship Id="rId67" Target="fonts/font10.fntdata" Type="http://schemas.openxmlformats.org/officeDocument/2006/relationships/font"/><Relationship Id="rId68" Target="fonts/font11.fntdata" Type="http://schemas.openxmlformats.org/officeDocument/2006/relationships/font"/><Relationship Id="rId69" Target="fonts/font12.fntdata" Type="http://schemas.openxmlformats.org/officeDocument/2006/relationships/font"/><Relationship Id="rId7" Target="slides/slide2.xml" Type="http://schemas.openxmlformats.org/officeDocument/2006/relationships/slide"/><Relationship Id="rId70" Target="fonts/font13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3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12" Target="../media/image81.png" Type="http://schemas.openxmlformats.org/officeDocument/2006/relationships/image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3.png" Type="http://schemas.openxmlformats.org/officeDocument/2006/relationships/image"/><Relationship Id="rId5" Target="../media/image75.png" Type="http://schemas.openxmlformats.org/officeDocument/2006/relationships/image"/><Relationship Id="rId6" Target="../media/image18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12" Target="../media/image87.png" Type="http://schemas.openxmlformats.org/officeDocument/2006/relationships/image"/><Relationship Id="rId13" Target="../media/image88.png" Type="http://schemas.openxmlformats.org/officeDocument/2006/relationships/image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8.png" Type="http://schemas.openxmlformats.org/officeDocument/2006/relationships/image"/><Relationship Id="rId7" Target="../media/image82.png" Type="http://schemas.openxmlformats.org/officeDocument/2006/relationships/image"/><Relationship Id="rId8" Target="../media/image83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png" Type="http://schemas.openxmlformats.org/officeDocument/2006/relationships/image"/><Relationship Id="rId12" Target="../media/image95.png" Type="http://schemas.openxmlformats.org/officeDocument/2006/relationships/image"/><Relationship Id="rId13" Target="../media/image96.png" Type="http://schemas.openxmlformats.org/officeDocument/2006/relationships/image"/><Relationship Id="rId14" Target="../media/image97.png" Type="http://schemas.openxmlformats.org/officeDocument/2006/relationships/image"/><Relationship Id="rId2" Target="../media/image1.png" Type="http://schemas.openxmlformats.org/officeDocument/2006/relationships/image"/><Relationship Id="rId3" Target="../media/image89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82.png" Type="http://schemas.openxmlformats.org/officeDocument/2006/relationships/image"/><Relationship Id="rId7" Target="../media/image90.png" Type="http://schemas.openxmlformats.org/officeDocument/2006/relationships/image"/><Relationship Id="rId8" Target="../media/image91.pn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2.png" Type="http://schemas.openxmlformats.org/officeDocument/2006/relationships/image"/><Relationship Id="rId12" Target="../media/image103.png" Type="http://schemas.openxmlformats.org/officeDocument/2006/relationships/image"/><Relationship Id="rId13" Target="../media/image104.png" Type="http://schemas.openxmlformats.org/officeDocument/2006/relationships/image"/><Relationship Id="rId14" Target="../media/image105.png" Type="http://schemas.openxmlformats.org/officeDocument/2006/relationships/image"/><Relationship Id="rId15" Target="../media/image106.png" Type="http://schemas.openxmlformats.org/officeDocument/2006/relationships/image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5.png" Type="http://schemas.openxmlformats.org/officeDocument/2006/relationships/image"/><Relationship Id="rId7" Target="../media/image98.png" Type="http://schemas.openxmlformats.org/officeDocument/2006/relationships/image"/><Relationship Id="rId8" Target="../media/image99.pn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png" Type="http://schemas.openxmlformats.org/officeDocument/2006/relationships/image"/><Relationship Id="rId11" Target="../media/image110.png" Type="http://schemas.openxmlformats.org/officeDocument/2006/relationships/image"/><Relationship Id="rId12" Target="../media/image111.png" Type="http://schemas.openxmlformats.org/officeDocument/2006/relationships/image"/><Relationship Id="rId13" Target="../media/image112.png" Type="http://schemas.openxmlformats.org/officeDocument/2006/relationships/image"/><Relationship Id="rId14" Target="../media/image113.png" Type="http://schemas.openxmlformats.org/officeDocument/2006/relationships/image"/><Relationship Id="rId2" Target="../media/image1.png" Type="http://schemas.openxmlformats.org/officeDocument/2006/relationships/image"/><Relationship Id="rId3" Target="../media/image89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8.png" Type="http://schemas.openxmlformats.org/officeDocument/2006/relationships/image"/><Relationship Id="rId7" Target="../media/image107.png" Type="http://schemas.openxmlformats.org/officeDocument/2006/relationships/image"/><Relationship Id="rId8" Target="../media/image108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3.png" Type="http://schemas.openxmlformats.org/officeDocument/2006/relationships/image"/><Relationship Id="rId11" Target="../media/image124.png" Type="http://schemas.openxmlformats.org/officeDocument/2006/relationships/image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Relationship Id="rId8" Target="../media/image82.png" Type="http://schemas.openxmlformats.org/officeDocument/2006/relationships/image"/><Relationship Id="rId9" Target="../media/image1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0.png" Type="http://schemas.openxmlformats.org/officeDocument/2006/relationships/image"/><Relationship Id="rId7" Target="../media/image14.png" Type="http://schemas.openxmlformats.org/officeDocument/2006/relationships/image"/><Relationship Id="rId8" Target="../media/image9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5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82.png" Type="http://schemas.openxmlformats.org/officeDocument/2006/relationships/image"/><Relationship Id="rId7" Target="../media/image126.png" Type="http://schemas.openxmlformats.org/officeDocument/2006/relationships/image"/><Relationship Id="rId8" Target="../media/image1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2.png" Type="http://schemas.openxmlformats.org/officeDocument/2006/relationships/image"/><Relationship Id="rId11" Target="../media/image133.png" Type="http://schemas.openxmlformats.org/officeDocument/2006/relationships/image"/><Relationship Id="rId12" Target="../media/image134.png" Type="http://schemas.openxmlformats.org/officeDocument/2006/relationships/image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28.png" Type="http://schemas.openxmlformats.org/officeDocument/2006/relationships/image"/><Relationship Id="rId7" Target="../media/image129.png" Type="http://schemas.openxmlformats.org/officeDocument/2006/relationships/image"/><Relationship Id="rId8" Target="../media/image130.png" Type="http://schemas.openxmlformats.org/officeDocument/2006/relationships/image"/><Relationship Id="rId9" Target="../media/image1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8.png" Type="http://schemas.openxmlformats.org/officeDocument/2006/relationships/image"/><Relationship Id="rId11" Target="../media/image139.png" Type="http://schemas.openxmlformats.org/officeDocument/2006/relationships/image"/><Relationship Id="rId12" Target="../media/image140.png" Type="http://schemas.openxmlformats.org/officeDocument/2006/relationships/image"/><Relationship Id="rId2" Target="../media/image1.png" Type="http://schemas.openxmlformats.org/officeDocument/2006/relationships/image"/><Relationship Id="rId3" Target="../media/image89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8.png" Type="http://schemas.openxmlformats.org/officeDocument/2006/relationships/image"/><Relationship Id="rId7" Target="../media/image135.png" Type="http://schemas.openxmlformats.org/officeDocument/2006/relationships/image"/><Relationship Id="rId8" Target="../media/image136.png" Type="http://schemas.openxmlformats.org/officeDocument/2006/relationships/image"/><Relationship Id="rId9" Target="../media/image1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6.png" Type="http://schemas.openxmlformats.org/officeDocument/2006/relationships/image"/><Relationship Id="rId2" Target="../media/image1.png" Type="http://schemas.openxmlformats.org/officeDocument/2006/relationships/image"/><Relationship Id="rId3" Target="../media/image141.png" Type="http://schemas.openxmlformats.org/officeDocument/2006/relationships/image"/><Relationship Id="rId4" Target="../media/image5.png" Type="http://schemas.openxmlformats.org/officeDocument/2006/relationships/image"/><Relationship Id="rId5" Target="../media/image120.png" Type="http://schemas.openxmlformats.org/officeDocument/2006/relationships/image"/><Relationship Id="rId6" Target="../media/image142.png" Type="http://schemas.openxmlformats.org/officeDocument/2006/relationships/image"/><Relationship Id="rId7" Target="../media/image143.png" Type="http://schemas.openxmlformats.org/officeDocument/2006/relationships/image"/><Relationship Id="rId8" Target="../media/image144.png" Type="http://schemas.openxmlformats.org/officeDocument/2006/relationships/image"/><Relationship Id="rId9" Target="../media/image14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2.png" Type="http://schemas.openxmlformats.org/officeDocument/2006/relationships/image"/><Relationship Id="rId11" Target="../media/image153.png" Type="http://schemas.openxmlformats.org/officeDocument/2006/relationships/image"/><Relationship Id="rId12" Target="../media/image154.png" Type="http://schemas.openxmlformats.org/officeDocument/2006/relationships/image"/><Relationship Id="rId13" Target="../media/image155.png" Type="http://schemas.openxmlformats.org/officeDocument/2006/relationships/image"/><Relationship Id="rId14" Target="../media/image156.png" Type="http://schemas.openxmlformats.org/officeDocument/2006/relationships/image"/><Relationship Id="rId2" Target="../media/image1.png" Type="http://schemas.openxmlformats.org/officeDocument/2006/relationships/image"/><Relationship Id="rId3" Target="../media/image147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48.png" Type="http://schemas.openxmlformats.org/officeDocument/2006/relationships/image"/><Relationship Id="rId7" Target="../media/image149.png" Type="http://schemas.openxmlformats.org/officeDocument/2006/relationships/image"/><Relationship Id="rId8" Target="../media/image150.png" Type="http://schemas.openxmlformats.org/officeDocument/2006/relationships/image"/><Relationship Id="rId9" Target="../media/image15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0.png" Type="http://schemas.openxmlformats.org/officeDocument/2006/relationships/image"/><Relationship Id="rId11" Target="../media/image161.png" Type="http://schemas.openxmlformats.org/officeDocument/2006/relationships/image"/><Relationship Id="rId12" Target="../media/image162.png" Type="http://schemas.openxmlformats.org/officeDocument/2006/relationships/image"/><Relationship Id="rId13" Target="../media/image163.png" Type="http://schemas.openxmlformats.org/officeDocument/2006/relationships/image"/><Relationship Id="rId14" Target="../media/image164.png" Type="http://schemas.openxmlformats.org/officeDocument/2006/relationships/image"/><Relationship Id="rId15" Target="../media/image165.png" Type="http://schemas.openxmlformats.org/officeDocument/2006/relationships/image"/><Relationship Id="rId16" Target="../media/image166.png" Type="http://schemas.openxmlformats.org/officeDocument/2006/relationships/image"/><Relationship Id="rId17" Target="../media/image167.png" Type="http://schemas.openxmlformats.org/officeDocument/2006/relationships/image"/><Relationship Id="rId2" Target="../media/image1.png" Type="http://schemas.openxmlformats.org/officeDocument/2006/relationships/image"/><Relationship Id="rId3" Target="../media/image89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8.png" Type="http://schemas.openxmlformats.org/officeDocument/2006/relationships/image"/><Relationship Id="rId7" Target="../media/image157.png" Type="http://schemas.openxmlformats.org/officeDocument/2006/relationships/image"/><Relationship Id="rId8" Target="../media/image158.png" Type="http://schemas.openxmlformats.org/officeDocument/2006/relationships/image"/><Relationship Id="rId9" Target="../media/image15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2.png" Type="http://schemas.openxmlformats.org/officeDocument/2006/relationships/image"/><Relationship Id="rId11" Target="../media/image173.png" Type="http://schemas.openxmlformats.org/officeDocument/2006/relationships/image"/><Relationship Id="rId12" Target="../media/image167.png" Type="http://schemas.openxmlformats.org/officeDocument/2006/relationships/image"/><Relationship Id="rId13" Target="../media/image174.png" Type="http://schemas.openxmlformats.org/officeDocument/2006/relationships/image"/><Relationship Id="rId2" Target="../media/image1.png" Type="http://schemas.openxmlformats.org/officeDocument/2006/relationships/image"/><Relationship Id="rId3" Target="../media/image125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8.png" Type="http://schemas.openxmlformats.org/officeDocument/2006/relationships/image"/><Relationship Id="rId7" Target="../media/image169.png" Type="http://schemas.openxmlformats.org/officeDocument/2006/relationships/image"/><Relationship Id="rId8" Target="../media/image170.png" Type="http://schemas.openxmlformats.org/officeDocument/2006/relationships/image"/><Relationship Id="rId9" Target="../media/image17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7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76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7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8.png" Type="http://schemas.openxmlformats.org/officeDocument/2006/relationships/image"/><Relationship Id="rId2" Target="../media/image1.png" Type="http://schemas.openxmlformats.org/officeDocument/2006/relationships/image"/><Relationship Id="rId3" Target="../media/image179.png" Type="http://schemas.openxmlformats.org/officeDocument/2006/relationships/image"/><Relationship Id="rId4" Target="../media/image3.png" Type="http://schemas.openxmlformats.org/officeDocument/2006/relationships/image"/><Relationship Id="rId5" Target="../media/image180.pn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7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8.png" Type="http://schemas.openxmlformats.org/officeDocument/2006/relationships/image"/><Relationship Id="rId2" Target="../media/image1.png" Type="http://schemas.openxmlformats.org/officeDocument/2006/relationships/image"/><Relationship Id="rId3" Target="../media/image181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77.png" Type="http://schemas.openxmlformats.org/officeDocument/2006/relationships/image"/><Relationship Id="rId9" Target="../media/image18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8.png" Type="http://schemas.openxmlformats.org/officeDocument/2006/relationships/image"/><Relationship Id="rId2" Target="../media/image1.png" Type="http://schemas.openxmlformats.org/officeDocument/2006/relationships/image"/><Relationship Id="rId3" Target="../media/image183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7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5.png" Type="http://schemas.openxmlformats.org/officeDocument/2006/relationships/image"/><Relationship Id="rId7" Target="../media/image184.png" Type="http://schemas.openxmlformats.org/officeDocument/2006/relationships/image"/><Relationship Id="rId8" Target="../media/image18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86.pn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Relationship Id="rId8" Target="../media/image187.png" Type="http://schemas.openxmlformats.org/officeDocument/2006/relationships/image"/><Relationship Id="rId9" Target="../media/image18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93.png" Type="http://schemas.openxmlformats.org/officeDocument/2006/relationships/image"/><Relationship Id="rId14" Target="../media/image194.png" Type="http://schemas.openxmlformats.org/officeDocument/2006/relationships/image"/><Relationship Id="rId15" Target="../media/image195.png" Type="http://schemas.openxmlformats.org/officeDocument/2006/relationships/image"/><Relationship Id="rId2" Target="../media/image1.png" Type="http://schemas.openxmlformats.org/officeDocument/2006/relationships/image"/><Relationship Id="rId3" Target="../media/image19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91.png" Type="http://schemas.openxmlformats.org/officeDocument/2006/relationships/image"/><Relationship Id="rId8" Target="../media/image192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9.png" Type="http://schemas.openxmlformats.org/officeDocument/2006/relationships/image"/><Relationship Id="rId11" Target="../media/image200.png" Type="http://schemas.openxmlformats.org/officeDocument/2006/relationships/image"/><Relationship Id="rId12" Target="../media/image201.png" Type="http://schemas.openxmlformats.org/officeDocument/2006/relationships/image"/><Relationship Id="rId13" Target="../media/image202.png" Type="http://schemas.openxmlformats.org/officeDocument/2006/relationships/image"/><Relationship Id="rId2" Target="../media/image1.png" Type="http://schemas.openxmlformats.org/officeDocument/2006/relationships/image"/><Relationship Id="rId3" Target="../media/image196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Relationship Id="rId8" Target="../media/image197.png" Type="http://schemas.openxmlformats.org/officeDocument/2006/relationships/image"/><Relationship Id="rId9" Target="../media/image19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3.png" Type="http://schemas.openxmlformats.org/officeDocument/2006/relationships/image"/><Relationship Id="rId5" Target="../media/image128.png" Type="http://schemas.openxmlformats.org/officeDocument/2006/relationships/image"/><Relationship Id="rId6" Target="../media/image18.png" Type="http://schemas.openxmlformats.org/officeDocument/2006/relationships/image"/><Relationship Id="rId7" Target="../media/image20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8.png" Type="http://schemas.openxmlformats.org/officeDocument/2006/relationships/image"/><Relationship Id="rId11" Target="../media/image209.png" Type="http://schemas.openxmlformats.org/officeDocument/2006/relationships/image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204.png" Type="http://schemas.openxmlformats.org/officeDocument/2006/relationships/image"/><Relationship Id="rId7" Target="../media/image205.png" Type="http://schemas.openxmlformats.org/officeDocument/2006/relationships/image"/><Relationship Id="rId8" Target="../media/image206.png" Type="http://schemas.openxmlformats.org/officeDocument/2006/relationships/image"/><Relationship Id="rId9" Target="../media/image20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3.png" Type="http://schemas.openxmlformats.org/officeDocument/2006/relationships/image"/><Relationship Id="rId5" Target="../media/image210.png" Type="http://schemas.openxmlformats.org/officeDocument/2006/relationships/image"/><Relationship Id="rId6" Target="../media/image5.png" Type="http://schemas.openxmlformats.org/officeDocument/2006/relationships/image"/><Relationship Id="rId7" Target="../media/image21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17.png" Type="http://schemas.openxmlformats.org/officeDocument/2006/relationships/image"/><Relationship Id="rId13" Target="../media/image218.png" Type="http://schemas.openxmlformats.org/officeDocument/2006/relationships/image"/><Relationship Id="rId14" Target="../media/image219.png" Type="http://schemas.openxmlformats.org/officeDocument/2006/relationships/image"/><Relationship Id="rId15" Target="../media/image220.png" Type="http://schemas.openxmlformats.org/officeDocument/2006/relationships/image"/><Relationship Id="rId16" Target="../media/image221.png" Type="http://schemas.openxmlformats.org/officeDocument/2006/relationships/image"/><Relationship Id="rId17" Target="../media/image222.png" Type="http://schemas.openxmlformats.org/officeDocument/2006/relationships/image"/><Relationship Id="rId18" Target="../media/image223.png" Type="http://schemas.openxmlformats.org/officeDocument/2006/relationships/image"/><Relationship Id="rId19" Target="../media/image224.png" Type="http://schemas.openxmlformats.org/officeDocument/2006/relationships/image"/><Relationship Id="rId2" Target="../media/image1.png" Type="http://schemas.openxmlformats.org/officeDocument/2006/relationships/image"/><Relationship Id="rId20" Target="../media/image225.png" Type="http://schemas.openxmlformats.org/officeDocument/2006/relationships/image"/><Relationship Id="rId21" Target="../media/image226.png" Type="http://schemas.openxmlformats.org/officeDocument/2006/relationships/image"/><Relationship Id="rId22" Target="../media/image227.png" Type="http://schemas.openxmlformats.org/officeDocument/2006/relationships/image"/><Relationship Id="rId3" Target="../media/image2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213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2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16" Target="../media/image30.png" Type="http://schemas.openxmlformats.org/officeDocument/2006/relationships/image"/><Relationship Id="rId17" Target="../media/image31.png" Type="http://schemas.openxmlformats.org/officeDocument/2006/relationships/image"/><Relationship Id="rId18" Target="../media/image32.png" Type="http://schemas.openxmlformats.org/officeDocument/2006/relationships/image"/><Relationship Id="rId19" Target="../media/image33.png" Type="http://schemas.openxmlformats.org/officeDocument/2006/relationships/image"/><Relationship Id="rId2" Target="../media/image1.png" Type="http://schemas.openxmlformats.org/officeDocument/2006/relationships/image"/><Relationship Id="rId20" Target="../media/image34.png" Type="http://schemas.openxmlformats.org/officeDocument/2006/relationships/image"/><Relationship Id="rId21" Target="../media/image35.png" Type="http://schemas.openxmlformats.org/officeDocument/2006/relationships/image"/><Relationship Id="rId22" Target="../media/image36.png" Type="http://schemas.openxmlformats.org/officeDocument/2006/relationships/image"/><Relationship Id="rId23" Target="../media/image37.png" Type="http://schemas.openxmlformats.org/officeDocument/2006/relationships/image"/><Relationship Id="rId24" Target="../media/image38.png" Type="http://schemas.openxmlformats.org/officeDocument/2006/relationships/image"/><Relationship Id="rId25" Target="../media/image39.pn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22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9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97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3.png" Type="http://schemas.openxmlformats.org/officeDocument/2006/relationships/image"/><Relationship Id="rId11" Target="../media/image234.png" Type="http://schemas.openxmlformats.org/officeDocument/2006/relationships/image"/><Relationship Id="rId12" Target="../media/image235.png" Type="http://schemas.openxmlformats.org/officeDocument/2006/relationships/image"/><Relationship Id="rId13" Target="../media/image236.png" Type="http://schemas.openxmlformats.org/officeDocument/2006/relationships/image"/><Relationship Id="rId2" Target="../media/image1.png" Type="http://schemas.openxmlformats.org/officeDocument/2006/relationships/image"/><Relationship Id="rId3" Target="../media/image230.png" Type="http://schemas.openxmlformats.org/officeDocument/2006/relationships/image"/><Relationship Id="rId4" Target="../media/image3.png" Type="http://schemas.openxmlformats.org/officeDocument/2006/relationships/image"/><Relationship Id="rId5" Target="../media/image186.pn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Relationship Id="rId8" Target="../media/image231.png" Type="http://schemas.openxmlformats.org/officeDocument/2006/relationships/image"/><Relationship Id="rId9" Target="../media/image23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237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11" Target="../media/image242.png" Type="http://schemas.openxmlformats.org/officeDocument/2006/relationships/image"/><Relationship Id="rId2" Target="../media/image1.png" Type="http://schemas.openxmlformats.org/officeDocument/2006/relationships/image"/><Relationship Id="rId3" Target="../media/image238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239.png" Type="http://schemas.openxmlformats.org/officeDocument/2006/relationships/image"/><Relationship Id="rId7" Target="../media/image9.png" Type="http://schemas.openxmlformats.org/officeDocument/2006/relationships/image"/><Relationship Id="rId8" Target="../media/image240.png" Type="http://schemas.openxmlformats.org/officeDocument/2006/relationships/image"/><Relationship Id="rId9" Target="../media/image20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4.png" Type="http://schemas.openxmlformats.org/officeDocument/2006/relationships/image"/><Relationship Id="rId11" Target="../media/image245.png" Type="http://schemas.openxmlformats.org/officeDocument/2006/relationships/image"/><Relationship Id="rId12" Target="../media/image246.png" Type="http://schemas.openxmlformats.org/officeDocument/2006/relationships/image"/><Relationship Id="rId13" Target="../media/image247.png" Type="http://schemas.openxmlformats.org/officeDocument/2006/relationships/image"/><Relationship Id="rId14" Target="../media/image248.png" Type="http://schemas.openxmlformats.org/officeDocument/2006/relationships/image"/><Relationship Id="rId15" Target="../media/image249.png" Type="http://schemas.openxmlformats.org/officeDocument/2006/relationships/image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43.png" Type="http://schemas.openxmlformats.org/officeDocument/2006/relationships/image"/><Relationship Id="rId9" Target="../media/image19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3.png" Type="http://schemas.openxmlformats.org/officeDocument/2006/relationships/image"/><Relationship Id="rId11" Target="../media/image254.png" Type="http://schemas.openxmlformats.org/officeDocument/2006/relationships/image"/><Relationship Id="rId12" Target="../media/image255.png" Type="http://schemas.openxmlformats.org/officeDocument/2006/relationships/image"/><Relationship Id="rId13" Target="../media/image256.png" Type="http://schemas.openxmlformats.org/officeDocument/2006/relationships/image"/><Relationship Id="rId14" Target="../media/image257.png" Type="http://schemas.openxmlformats.org/officeDocument/2006/relationships/image"/><Relationship Id="rId15" Target="../media/image258.png" Type="http://schemas.openxmlformats.org/officeDocument/2006/relationships/image"/><Relationship Id="rId16" Target="../media/image259.png" Type="http://schemas.openxmlformats.org/officeDocument/2006/relationships/image"/><Relationship Id="rId17" Target="../media/image260.png" Type="http://schemas.openxmlformats.org/officeDocument/2006/relationships/image"/><Relationship Id="rId18" Target="../media/image261.png" Type="http://schemas.openxmlformats.org/officeDocument/2006/relationships/image"/><Relationship Id="rId19" Target="../media/image262.png" Type="http://schemas.openxmlformats.org/officeDocument/2006/relationships/image"/><Relationship Id="rId2" Target="../media/image1.png" Type="http://schemas.openxmlformats.org/officeDocument/2006/relationships/image"/><Relationship Id="rId3" Target="../media/image250.png" Type="http://schemas.openxmlformats.org/officeDocument/2006/relationships/image"/><Relationship Id="rId4" Target="../media/image3.png" Type="http://schemas.openxmlformats.org/officeDocument/2006/relationships/image"/><Relationship Id="rId5" Target="../media/image251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5.png" Type="http://schemas.openxmlformats.org/officeDocument/2006/relationships/image"/><Relationship Id="rId9" Target="../media/image25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9.png" Type="http://schemas.openxmlformats.org/officeDocument/2006/relationships/image"/><Relationship Id="rId12" Target="../media/image267.png" Type="http://schemas.openxmlformats.org/officeDocument/2006/relationships/image"/><Relationship Id="rId13" Target="../media/image268.png" Type="http://schemas.openxmlformats.org/officeDocument/2006/relationships/image"/><Relationship Id="rId14" Target="../media/image269.png" Type="http://schemas.openxmlformats.org/officeDocument/2006/relationships/image"/><Relationship Id="rId15" Target="../media/image270.png" Type="http://schemas.openxmlformats.org/officeDocument/2006/relationships/image"/><Relationship Id="rId16" Target="../media/image271.png" Type="http://schemas.openxmlformats.org/officeDocument/2006/relationships/image"/><Relationship Id="rId17" Target="../media/image272.png" Type="http://schemas.openxmlformats.org/officeDocument/2006/relationships/image"/><Relationship Id="rId18" Target="../media/image273.png" Type="http://schemas.openxmlformats.org/officeDocument/2006/relationships/image"/><Relationship Id="rId19" Target="../media/image274.png" Type="http://schemas.openxmlformats.org/officeDocument/2006/relationships/image"/><Relationship Id="rId2" Target="../media/image1.png" Type="http://schemas.openxmlformats.org/officeDocument/2006/relationships/image"/><Relationship Id="rId20" Target="../media/image275.png" Type="http://schemas.openxmlformats.org/officeDocument/2006/relationships/image"/><Relationship Id="rId3" Target="../media/image56.png" Type="http://schemas.openxmlformats.org/officeDocument/2006/relationships/image"/><Relationship Id="rId4" Target="../media/image3.png" Type="http://schemas.openxmlformats.org/officeDocument/2006/relationships/image"/><Relationship Id="rId5" Target="../media/image263.png" Type="http://schemas.openxmlformats.org/officeDocument/2006/relationships/image"/><Relationship Id="rId6" Target="../media/image264.png" Type="http://schemas.openxmlformats.org/officeDocument/2006/relationships/image"/><Relationship Id="rId7" Target="../media/image5.png" Type="http://schemas.openxmlformats.org/officeDocument/2006/relationships/image"/><Relationship Id="rId8" Target="../media/image265.png" Type="http://schemas.openxmlformats.org/officeDocument/2006/relationships/image"/><Relationship Id="rId9" Target="../media/image26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280.png" Type="http://schemas.openxmlformats.org/officeDocument/2006/relationships/image"/><Relationship Id="rId12" Target="../media/image9.png" Type="http://schemas.openxmlformats.org/officeDocument/2006/relationships/image"/><Relationship Id="rId13" Target="../media/image281.png" Type="http://schemas.openxmlformats.org/officeDocument/2006/relationships/image"/><Relationship Id="rId14" Target="../media/image282.png" Type="http://schemas.openxmlformats.org/officeDocument/2006/relationships/image"/><Relationship Id="rId15" Target="../media/image283.png" Type="http://schemas.openxmlformats.org/officeDocument/2006/relationships/image"/><Relationship Id="rId16" Target="../media/image284.png" Type="http://schemas.openxmlformats.org/officeDocument/2006/relationships/image"/><Relationship Id="rId17" Target="../media/image285.png" Type="http://schemas.openxmlformats.org/officeDocument/2006/relationships/image"/><Relationship Id="rId18" Target="../media/image286.png" Type="http://schemas.openxmlformats.org/officeDocument/2006/relationships/image"/><Relationship Id="rId19" Target="../media/image287.png" Type="http://schemas.openxmlformats.org/officeDocument/2006/relationships/image"/><Relationship Id="rId2" Target="../media/image1.png" Type="http://schemas.openxmlformats.org/officeDocument/2006/relationships/image"/><Relationship Id="rId20" Target="../media/image288.png" Type="http://schemas.openxmlformats.org/officeDocument/2006/relationships/image"/><Relationship Id="rId3" Target="../media/image276.png" Type="http://schemas.openxmlformats.org/officeDocument/2006/relationships/image"/><Relationship Id="rId4" Target="../media/image3.png" Type="http://schemas.openxmlformats.org/officeDocument/2006/relationships/image"/><Relationship Id="rId5" Target="../media/image277.png" Type="http://schemas.openxmlformats.org/officeDocument/2006/relationships/image"/><Relationship Id="rId6" Target="../media/image264.png" Type="http://schemas.openxmlformats.org/officeDocument/2006/relationships/image"/><Relationship Id="rId7" Target="../media/image5.png" Type="http://schemas.openxmlformats.org/officeDocument/2006/relationships/image"/><Relationship Id="rId8" Target="../media/image278.png" Type="http://schemas.openxmlformats.org/officeDocument/2006/relationships/image"/><Relationship Id="rId9" Target="../media/image279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294.png" Type="http://schemas.openxmlformats.org/officeDocument/2006/relationships/image"/><Relationship Id="rId12" Target="../media/image295.png" Type="http://schemas.openxmlformats.org/officeDocument/2006/relationships/image"/><Relationship Id="rId13" Target="../media/image296.png" Type="http://schemas.openxmlformats.org/officeDocument/2006/relationships/image"/><Relationship Id="rId14" Target="../media/image297.png" Type="http://schemas.openxmlformats.org/officeDocument/2006/relationships/image"/><Relationship Id="rId15" Target="../media/image285.png" Type="http://schemas.openxmlformats.org/officeDocument/2006/relationships/image"/><Relationship Id="rId16" Target="../media/image298.png" Type="http://schemas.openxmlformats.org/officeDocument/2006/relationships/image"/><Relationship Id="rId17" Target="../media/image299.png" Type="http://schemas.openxmlformats.org/officeDocument/2006/relationships/image"/><Relationship Id="rId18" Target="../media/image300.png" Type="http://schemas.openxmlformats.org/officeDocument/2006/relationships/image"/><Relationship Id="rId19" Target="../media/image301.png" Type="http://schemas.openxmlformats.org/officeDocument/2006/relationships/image"/><Relationship Id="rId2" Target="../media/image1.png" Type="http://schemas.openxmlformats.org/officeDocument/2006/relationships/image"/><Relationship Id="rId20" Target="../media/image302.png" Type="http://schemas.openxmlformats.org/officeDocument/2006/relationships/image"/><Relationship Id="rId21" Target="../media/image303.png" Type="http://schemas.openxmlformats.org/officeDocument/2006/relationships/image"/><Relationship Id="rId22" Target="../media/image304.png" Type="http://schemas.openxmlformats.org/officeDocument/2006/relationships/image"/><Relationship Id="rId3" Target="../media/image289.png" Type="http://schemas.openxmlformats.org/officeDocument/2006/relationships/image"/><Relationship Id="rId4" Target="../media/image290.png" Type="http://schemas.openxmlformats.org/officeDocument/2006/relationships/image"/><Relationship Id="rId5" Target="../media/image291.png" Type="http://schemas.openxmlformats.org/officeDocument/2006/relationships/image"/><Relationship Id="rId6" Target="../media/image5.png" Type="http://schemas.openxmlformats.org/officeDocument/2006/relationships/image"/><Relationship Id="rId7" Target="../media/image292.png" Type="http://schemas.openxmlformats.org/officeDocument/2006/relationships/image"/><Relationship Id="rId8" Target="../media/image293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42.png" Type="http://schemas.openxmlformats.org/officeDocument/2006/relationships/image"/><Relationship Id="rId13" Target="../media/image30.png" Type="http://schemas.openxmlformats.org/officeDocument/2006/relationships/image"/><Relationship Id="rId14" Target="../media/image43.png" Type="http://schemas.openxmlformats.org/officeDocument/2006/relationships/image"/><Relationship Id="rId15" Target="../media/image32.png" Type="http://schemas.openxmlformats.org/officeDocument/2006/relationships/image"/><Relationship Id="rId16" Target="../media/image44.png" Type="http://schemas.openxmlformats.org/officeDocument/2006/relationships/image"/><Relationship Id="rId17" Target="../media/image45.png" Type="http://schemas.openxmlformats.org/officeDocument/2006/relationships/image"/><Relationship Id="rId18" Target="../media/image36.png" Type="http://schemas.openxmlformats.org/officeDocument/2006/relationships/image"/><Relationship Id="rId19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3.png" Type="http://schemas.openxmlformats.org/officeDocument/2006/relationships/image"/><Relationship Id="rId5" Target="../media/image41.pn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9.png" Type="http://schemas.openxmlformats.org/officeDocument/2006/relationships/image"/><Relationship Id="rId12" Target="../media/image310.png" Type="http://schemas.openxmlformats.org/officeDocument/2006/relationships/image"/><Relationship Id="rId13" Target="../media/image296.png" Type="http://schemas.openxmlformats.org/officeDocument/2006/relationships/image"/><Relationship Id="rId14" Target="../media/image311.png" Type="http://schemas.openxmlformats.org/officeDocument/2006/relationships/image"/><Relationship Id="rId15" Target="../media/image312.png" Type="http://schemas.openxmlformats.org/officeDocument/2006/relationships/image"/><Relationship Id="rId16" Target="../media/image313.png" Type="http://schemas.openxmlformats.org/officeDocument/2006/relationships/image"/><Relationship Id="rId17" Target="../media/image299.png" Type="http://schemas.openxmlformats.org/officeDocument/2006/relationships/image"/><Relationship Id="rId18" Target="../media/image314.png" Type="http://schemas.openxmlformats.org/officeDocument/2006/relationships/image"/><Relationship Id="rId19" Target="../media/image315.png" Type="http://schemas.openxmlformats.org/officeDocument/2006/relationships/image"/><Relationship Id="rId2" Target="../media/image1.png" Type="http://schemas.openxmlformats.org/officeDocument/2006/relationships/image"/><Relationship Id="rId20" Target="../media/image316.png" Type="http://schemas.openxmlformats.org/officeDocument/2006/relationships/image"/><Relationship Id="rId21" Target="../media/image317.png" Type="http://schemas.openxmlformats.org/officeDocument/2006/relationships/image"/><Relationship Id="rId22" Target="../media/image318.png" Type="http://schemas.openxmlformats.org/officeDocument/2006/relationships/image"/><Relationship Id="rId23" Target="../media/image319.png" Type="http://schemas.openxmlformats.org/officeDocument/2006/relationships/image"/><Relationship Id="rId24" Target="../media/image320.png" Type="http://schemas.openxmlformats.org/officeDocument/2006/relationships/image"/><Relationship Id="rId3" Target="../media/image305.png" Type="http://schemas.openxmlformats.org/officeDocument/2006/relationships/image"/><Relationship Id="rId4" Target="../media/image306.png" Type="http://schemas.openxmlformats.org/officeDocument/2006/relationships/image"/><Relationship Id="rId5" Target="../media/image307.png" Type="http://schemas.openxmlformats.org/officeDocument/2006/relationships/image"/><Relationship Id="rId6" Target="../media/image8.png" Type="http://schemas.openxmlformats.org/officeDocument/2006/relationships/image"/><Relationship Id="rId7" Target="../media/image308.png" Type="http://schemas.openxmlformats.org/officeDocument/2006/relationships/image"/><Relationship Id="rId8" Target="../media/image30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326.png" Type="http://schemas.openxmlformats.org/officeDocument/2006/relationships/image"/><Relationship Id="rId12" Target="../media/image327.png" Type="http://schemas.openxmlformats.org/officeDocument/2006/relationships/image"/><Relationship Id="rId13" Target="../media/image328.png" Type="http://schemas.openxmlformats.org/officeDocument/2006/relationships/image"/><Relationship Id="rId14" Target="../media/image329.png" Type="http://schemas.openxmlformats.org/officeDocument/2006/relationships/image"/><Relationship Id="rId15" Target="../media/image330.png" Type="http://schemas.openxmlformats.org/officeDocument/2006/relationships/image"/><Relationship Id="rId16" Target="../media/image331.png" Type="http://schemas.openxmlformats.org/officeDocument/2006/relationships/image"/><Relationship Id="rId17" Target="../media/image332.png" Type="http://schemas.openxmlformats.org/officeDocument/2006/relationships/image"/><Relationship Id="rId18" Target="../media/image333.png" Type="http://schemas.openxmlformats.org/officeDocument/2006/relationships/image"/><Relationship Id="rId19" Target="../media/image334.png" Type="http://schemas.openxmlformats.org/officeDocument/2006/relationships/image"/><Relationship Id="rId2" Target="../media/image1.png" Type="http://schemas.openxmlformats.org/officeDocument/2006/relationships/image"/><Relationship Id="rId20" Target="../media/image335.png" Type="http://schemas.openxmlformats.org/officeDocument/2006/relationships/image"/><Relationship Id="rId21" Target="../media/image313.png" Type="http://schemas.openxmlformats.org/officeDocument/2006/relationships/image"/><Relationship Id="rId22" Target="../media/image336.png" Type="http://schemas.openxmlformats.org/officeDocument/2006/relationships/image"/><Relationship Id="rId23" Target="../media/image337.png" Type="http://schemas.openxmlformats.org/officeDocument/2006/relationships/image"/><Relationship Id="rId24" Target="../media/image338.png" Type="http://schemas.openxmlformats.org/officeDocument/2006/relationships/image"/><Relationship Id="rId25" Target="../media/image339.png" Type="http://schemas.openxmlformats.org/officeDocument/2006/relationships/image"/><Relationship Id="rId26" Target="../media/image340.png" Type="http://schemas.openxmlformats.org/officeDocument/2006/relationships/image"/><Relationship Id="rId3" Target="../media/image321.png" Type="http://schemas.openxmlformats.org/officeDocument/2006/relationships/image"/><Relationship Id="rId4" Target="../media/image322.png" Type="http://schemas.openxmlformats.org/officeDocument/2006/relationships/image"/><Relationship Id="rId5" Target="../media/image323.png" Type="http://schemas.openxmlformats.org/officeDocument/2006/relationships/image"/><Relationship Id="rId6" Target="../media/image5.png" Type="http://schemas.openxmlformats.org/officeDocument/2006/relationships/image"/><Relationship Id="rId7" Target="../media/image324.png" Type="http://schemas.openxmlformats.org/officeDocument/2006/relationships/image"/><Relationship Id="rId8" Target="../media/image32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9.png" Type="http://schemas.openxmlformats.org/officeDocument/2006/relationships/image"/><Relationship Id="rId12" Target="../media/image347.png" Type="http://schemas.openxmlformats.org/officeDocument/2006/relationships/image"/><Relationship Id="rId13" Target="../media/image348.png" Type="http://schemas.openxmlformats.org/officeDocument/2006/relationships/image"/><Relationship Id="rId14" Target="../media/image349.png" Type="http://schemas.openxmlformats.org/officeDocument/2006/relationships/image"/><Relationship Id="rId15" Target="../media/image350.png" Type="http://schemas.openxmlformats.org/officeDocument/2006/relationships/image"/><Relationship Id="rId16" Target="../media/image351.png" Type="http://schemas.openxmlformats.org/officeDocument/2006/relationships/image"/><Relationship Id="rId17" Target="../media/image352.png" Type="http://schemas.openxmlformats.org/officeDocument/2006/relationships/image"/><Relationship Id="rId2" Target="../media/image1.png" Type="http://schemas.openxmlformats.org/officeDocument/2006/relationships/image"/><Relationship Id="rId3" Target="../media/image341.png" Type="http://schemas.openxmlformats.org/officeDocument/2006/relationships/image"/><Relationship Id="rId4" Target="../media/image342.png" Type="http://schemas.openxmlformats.org/officeDocument/2006/relationships/image"/><Relationship Id="rId5" Target="../media/image343.png" Type="http://schemas.openxmlformats.org/officeDocument/2006/relationships/image"/><Relationship Id="rId6" Target="../media/image344.png" Type="http://schemas.openxmlformats.org/officeDocument/2006/relationships/image"/><Relationship Id="rId7" Target="../media/image345.png" Type="http://schemas.openxmlformats.org/officeDocument/2006/relationships/image"/><Relationship Id="rId8" Target="../media/image346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2.pn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42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13" Target="../media/image67.png" Type="http://schemas.openxmlformats.org/officeDocument/2006/relationships/image"/><Relationship Id="rId14" Target="../media/image68.png" Type="http://schemas.openxmlformats.org/officeDocument/2006/relationships/image"/><Relationship Id="rId15" Target="../media/image69.png" Type="http://schemas.openxmlformats.org/officeDocument/2006/relationships/image"/><Relationship Id="rId16" Target="../media/image70.png" Type="http://schemas.openxmlformats.org/officeDocument/2006/relationships/image"/><Relationship Id="rId17" Target="../media/image71.png" Type="http://schemas.openxmlformats.org/officeDocument/2006/relationships/image"/><Relationship Id="rId18" Target="../media/image72.png" Type="http://schemas.openxmlformats.org/officeDocument/2006/relationships/image"/><Relationship Id="rId2" Target="../media/image1.png" Type="http://schemas.openxmlformats.org/officeDocument/2006/relationships/image"/><Relationship Id="rId3" Target="../media/image60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1.png" Type="http://schemas.openxmlformats.org/officeDocument/2006/relationships/image"/><Relationship Id="rId7" Target="../media/image9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818100" y="8102600"/>
            <a:ext cx="812800" cy="800100"/>
          </a:xfrm>
          <a:prstGeom prst="rect">
            <a:avLst/>
          </a:prstGeom>
          <a:effectLst>
            <a:outerShdw dir="2700000" dist="86038" blurRad="99865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38800" y="6858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326100" y="3454400"/>
            <a:ext cx="800100" cy="774700"/>
          </a:xfrm>
          <a:prstGeom prst="rect">
            <a:avLst/>
          </a:prstGeom>
          <a:effectLst>
            <a:outerShdw dir="2700000" dist="83858" blurRad="97335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4300" y="5334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43400" y="13081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824200" y="101219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48000" y="3733800"/>
            <a:ext cx="8255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26000" y="1574800"/>
            <a:ext cx="8255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196300" y="3632200"/>
            <a:ext cx="8255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7900" y="7772400"/>
            <a:ext cx="8255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97900" y="11125200"/>
            <a:ext cx="825500" cy="82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0" y="2209800"/>
            <a:ext cx="622300" cy="622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84900" y="8737600"/>
            <a:ext cx="622300" cy="622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38200" y="10579100"/>
            <a:ext cx="622300" cy="622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27600" y="4699000"/>
            <a:ext cx="622300" cy="622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01900" y="1308100"/>
            <a:ext cx="622300" cy="622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38200" y="2832100"/>
            <a:ext cx="622300" cy="622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36800" y="2019300"/>
            <a:ext cx="952500" cy="74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21094700" y="6667500"/>
            <a:ext cx="952500" cy="749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3035300" y="3086100"/>
            <a:ext cx="18326100" cy="2374900"/>
          </a:xfrm>
          <a:prstGeom prst="rect">
            <a:avLst/>
          </a:prstGeom>
        </p:spPr>
        <p:txBody>
          <a:bodyPr anchor="ctr" rtlCol="false" lIns="0" tIns="169329" rIns="0" bIns="169329"/>
          <a:lstStyle/>
          <a:p>
            <a:pPr algn="ctr" lvl="0">
              <a:lnSpc>
                <a:spcPct val="99600"/>
              </a:lnSpc>
            </a:pPr>
            <a:r>
              <a:rPr lang="en" sz="13333" b="true" i="false" u="none" strike="noStrike">
                <a:solidFill>
                  <a:srgbClr val="FFFFFF"/>
                </a:solidFill>
                <a:latin typeface="SANGJU Gotgam"/>
              </a:rPr>
              <a:t>Hear, Here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95700" y="5765800"/>
            <a:ext cx="17005300" cy="825500"/>
          </a:xfrm>
          <a:prstGeom prst="rect">
            <a:avLst/>
          </a:prstGeom>
        </p:spPr>
        <p:txBody>
          <a:bodyPr anchor="ctr" rtlCol="false" lIns="0" tIns="59267" rIns="0" bIns="59267"/>
          <a:lstStyle/>
          <a:p>
            <a:pPr algn="ctr" lvl="0">
              <a:lnSpc>
                <a:spcPct val="99600"/>
              </a:lnSpc>
            </a:pPr>
            <a:r>
              <a:rPr lang="ko-KR" sz="4666" b="true" i="false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4666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true" i="false" u="none" strike="noStrike">
                <a:solidFill>
                  <a:srgbClr val="FFFFFF"/>
                </a:solidFill>
                <a:ea typeface="Cafe24 Ssurround air"/>
              </a:rPr>
              <a:t>카페</a:t>
            </a:r>
            <a:r>
              <a:rPr lang="en-US" sz="4666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true" i="false" u="none" strike="noStrike">
                <a:solidFill>
                  <a:srgbClr val="FFFFFF"/>
                </a:solidFill>
                <a:ea typeface="Cafe24 Ssurround air"/>
              </a:rPr>
              <a:t>직원을</a:t>
            </a:r>
            <a:r>
              <a:rPr lang="en-US" sz="4666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true" i="false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4666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tru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4666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true" i="false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4666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true" i="false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4666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true" i="false" u="none" strike="noStrike">
                <a:solidFill>
                  <a:srgbClr val="FFFFFF"/>
                </a:solidFill>
                <a:ea typeface="Cafe24 Ssurround air"/>
              </a:rPr>
              <a:t>시스템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395700" y="10642600"/>
            <a:ext cx="6324600" cy="1676400"/>
          </a:xfrm>
          <a:prstGeom prst="rect">
            <a:avLst/>
          </a:prstGeom>
        </p:spPr>
        <p:txBody>
          <a:bodyPr anchor="ctr" rtlCol="false" lIns="0" tIns="44027" rIns="0" bIns="44027"/>
          <a:lstStyle/>
          <a:p>
            <a:pPr algn="ctr" lvl="0">
              <a:lnSpc>
                <a:spcPct val="99600"/>
              </a:lnSpc>
            </a:pPr>
            <a:r>
              <a:rPr lang="en" sz="3466" b="false" i="false" u="none" strike="noStrike">
                <a:solidFill>
                  <a:srgbClr val="FFFFFF"/>
                </a:solidFill>
                <a:latin typeface="Cafe24 Ssurround air"/>
              </a:rPr>
              <a:t>Mobile WebService Project</a:t>
            </a:r>
          </a:p>
          <a:p>
            <a:pPr algn="ctr" lvl="0">
              <a:lnSpc>
                <a:spcPct val="99600"/>
              </a:lnSpc>
            </a:pPr>
            <a:r>
              <a:rPr lang="en-US" sz="3466" b="false" i="false" u="none" strike="noStrike">
                <a:solidFill>
                  <a:srgbClr val="FFFFFF"/>
                </a:solidFill>
                <a:latin typeface="Cafe24 Ssurround air"/>
              </a:rPr>
              <a:t>Final Term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 air"/>
              </a:rPr>
              <a:t>보고서</a:t>
            </a:r>
          </a:p>
          <a:p>
            <a:pPr algn="ctr" lvl="0">
              <a:lnSpc>
                <a:spcPct val="99600"/>
              </a:lnSpc>
            </a:pPr>
            <a:r>
              <a:rPr lang="en-US" sz="3466" b="false" i="false" u="none" strike="noStrike">
                <a:solidFill>
                  <a:srgbClr val="FFFFFF"/>
                </a:solidFill>
                <a:latin typeface="Cafe24 Ssurround air"/>
              </a:rPr>
              <a:t>2022110203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 air"/>
              </a:rPr>
              <a:t>남지민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20823095">
            <a:off x="9461500" y="8229600"/>
            <a:ext cx="45593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36600" y="4279900"/>
          <a:ext cx="22834600" cy="8039100"/>
        </p:xfrm>
        <a:graphic>
          <a:graphicData uri="http://schemas.openxmlformats.org/drawingml/2006/table">
            <a:tbl>
              <a:tblPr/>
              <a:tblGrid>
                <a:gridCol w="3089564"/>
                <a:gridCol w="8237407"/>
                <a:gridCol w="1024260"/>
                <a:gridCol w="997150"/>
                <a:gridCol w="9484852"/>
              </a:tblGrid>
              <a:tr h="81613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 marL="91440" marT="45720" marR="91440" marB="45720">
                    <a:lnL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 marL="91440" marT="45720" marR="91440" marB="45720">
                    <a:lnL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086639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1. Edge System(Python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1-1. YoloV5 pretrained model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detect.py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(run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), 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models/common.py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(DetectMultiBackend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클래스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8323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1-2. Ms coco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훈련데이터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검출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(Classes) : 80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검출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detect.py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run()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 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models/yolo.py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(DetectionModel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클래스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), 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data/coco128.yaml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0999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1-3.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종류의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객체를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동일한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Change Detection(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changedetection.py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(ChangeDetection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클래스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add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메서드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consecutive_detections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딕셔너리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0555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1-4.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게시를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changedetection.py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(add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메서드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내부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
475-480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 requests.post(self.HOST + '/api_root/Post/'))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70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1-5-1.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MediaPipe Pose + Hands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를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이용한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손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들기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제스처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hand_detection.py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(HandDetector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클래스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detect_hand_raised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메서드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182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1-5-2.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배달원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(person + vehicle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changedetection.py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(detect_delivery_person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메서드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133-145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182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1-5-3.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이동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방향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(x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축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입장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퇴장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판정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changedetection.py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(detect_direction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메서드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147-184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74700" y="368300"/>
          <a:ext cx="22834600" cy="12712700"/>
        </p:xfrm>
        <a:graphic>
          <a:graphicData uri="http://schemas.openxmlformats.org/drawingml/2006/table">
            <a:tbl>
              <a:tblPr/>
              <a:tblGrid>
                <a:gridCol w="3110962"/>
                <a:gridCol w="8218170"/>
                <a:gridCol w="1024260"/>
                <a:gridCol w="997150"/>
                <a:gridCol w="9484852"/>
              </a:tblGrid>
              <a:tr h="85069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 marL="91440" marT="45720" marR="91440" marB="45720">
                    <a:lnL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 marL="91440" marT="45720" marR="91440" marB="45720">
                    <a:lnL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142304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2. Service System(Python, Django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Pythonanywhere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클라우드상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서비스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구동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확장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2-1.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보안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보안키를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이용한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로그인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mysite/urls.py</a:t>
                      </a: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obtain_auth_token, admin.site.urls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mysite/settings.py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REST_FRAMEWORK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설정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INSTALLED_APPS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에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rest_framework.authtoken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4403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2-2. Image Blog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관리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확장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 </a:t>
                      </a: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Post class, 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- post_list()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blog/admin.py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Post Admin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설정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 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blog/templates/blog/post_list.html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-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템플릿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1428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2-3.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게시를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 </a:t>
                      </a: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class blogImage(viewsets.ModelViewSet)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blog/serializers.py : </a:t>
                      </a: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class PostSerializer
(serializers.HyperlinkedModelSerializer)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 : </a:t>
                      </a: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class Post(models.Model)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blog/urls.py</a:t>
                      </a: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      router = routers.DefaultRouter(), router.register('Post', views.blogImage), path('api_root/', include(router.urls))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8385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2-4. Image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획득을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      class blogImage(viewsets.ModelViewSet) (GET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담당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blog/serializers.py :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class PostSerializer (image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포함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 :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class Post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image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필드</a:t>
                      </a:r>
                      <a:b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blog/urls.py : </a:t>
                      </a: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path('api_root/', include(router.urls))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7643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2-5-1.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FCM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푸시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</a:t>
                      </a: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- FCMToken class, 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-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register_fcm_token()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 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 send_order_notification()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 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blog/fcm_utils.py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 send_fcm_to_multiple()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 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mysite/settings.py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Firebase Admin SDK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초기화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40444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2-5-2.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고객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유형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분류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 blog/models.py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 Post class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customer_type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필드</a:t>
                      </a:r>
                      <a:b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 blog/models.py: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CUSTOMER_TYPE_CHOICES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상수</a:t>
                      </a:r>
                      <a:b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 blog/views.py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 send_order_notification()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내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customer_type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처리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60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2-5-3.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오래된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포스트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def delete_old_posts(request)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함수</a:t>
                      </a:r>
                      <a:b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blog/urls.py : </a:t>
                      </a: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path('api/delete-old-posts/', views.delete_old_posts, name='delete_old_posts')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 :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class Post(models.Model) (created_date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36600" y="444500"/>
          <a:ext cx="22834600" cy="10541000"/>
        </p:xfrm>
        <a:graphic>
          <a:graphicData uri="http://schemas.openxmlformats.org/drawingml/2006/table">
            <a:tbl>
              <a:tblPr/>
              <a:tblGrid>
                <a:gridCol w="2725801"/>
                <a:gridCol w="8601170"/>
                <a:gridCol w="1024260"/>
                <a:gridCol w="997150"/>
                <a:gridCol w="9484852"/>
              </a:tblGrid>
              <a:tr h="86727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 marL="91440" marT="45720" marR="91440" marB="45720">
                    <a:lnL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 marL="91440" marT="45720" marR="91440" marB="45720">
                    <a:lnL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25394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2013020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 Client System(Android, Native App,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개별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제안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3.1. Image list view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개별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제안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메인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리스트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화면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
MainActivity (onCreate, setupRecyclerView, loadCustomers)
-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리스트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어댑터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 
CustomerAdapter (onCreateViewHolder, onBindViewHolder, updateData)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6558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3.2. Image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획득을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 :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MainActivity.CloadImage (AsyncTask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내부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클래스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),
doInBackground() (REST API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호출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비동기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처리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), onPostExecute() 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응답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처리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), site_url 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URL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변수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), apiToken (API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토큰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변수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 ,loadCustomers() 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고객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로드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CustomerAdapter.java :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Glide.with(...).load(imageUrl) 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이미지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로딩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처리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r>
                        <a:rPr lang="en" sz="2266" b="tru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Customer.java :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Customer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모델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클래스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(JSON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파싱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매핑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5074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3.3.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활용한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시나리오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UI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푸시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수신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표시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 
MyFirebaseMessagingService (onMessageReceived, sendNotification)
- FCM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토큰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획득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전송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 
MainActivity (FirebaseMessaging.getInstance().getToken(), sendTokenToServer)
-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푸시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수신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후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리스트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자동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새로고침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 
MyFirebaseMessagingService → "FCM_NOTIFICATION_RECEIVED"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브로드캐스트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 MainActivity.notificationReceiver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에서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loadCustomers()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호출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&lt;br&gt;-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고객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보기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시나리오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리스트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아이템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클릭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처리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CustomerAdapter.setOnItemClickListener, MainActivity.setupRecyclerView → DetailActivity 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전환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상세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UI activity_detail.xml&lt;br&gt;-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손님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 DetailActivity.deleteCustomer() → DELETE http://10.0.2.2:8000/api_root/Post/&lt;id&gt;/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99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3-4.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br>
                        <a:rPr lang="ko-KR" sz="2266" b="false" i="false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8343900"/>
            <a:ext cx="96901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27200" y="9017000"/>
            <a:ext cx="9766300" cy="2133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YOLOv5 pretrained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모델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(yolov5s.pt)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로드하여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검출을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수행합니다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
DetectMultiBackend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클래스를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모델을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초기화하고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웹캠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비디오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처리합니다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03200" y="9017000"/>
            <a:ext cx="9766300" cy="2133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MS COCO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데이터셋으로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훈련된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YOLOv5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모델을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사용하여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80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클래스를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검출합니다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
person, motorcycle, bicycle, chair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다양한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실시간으로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인식하고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바운딩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박스로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표시합니다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56000" y="4000500"/>
            <a:ext cx="6007100" cy="3898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43100" y="4000500"/>
            <a:ext cx="61976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8343900"/>
            <a:ext cx="96901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27200" y="9017000"/>
            <a:ext cx="9766300" cy="1562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동일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객체가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연속으로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감지되는지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변화를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
consecutive_detections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딕셔너리를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사용하여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객체별로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연속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이벤트를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발생시킵니다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03200" y="9131300"/>
            <a:ext cx="9690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03200" y="9804400"/>
            <a:ext cx="9766300" cy="2133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이벤트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발생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메타데이터를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Django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서버의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/api_root/Post/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엔드포인트로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POST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요청하여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
JWT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헤더에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포함하여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인증하고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multipart/form-data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형식으로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55900" y="3860800"/>
            <a:ext cx="7632700" cy="405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27000" y="3848100"/>
            <a:ext cx="5143500" cy="411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970500" y="3860800"/>
            <a:ext cx="4686300" cy="411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827000" y="8026400"/>
            <a:ext cx="98298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27200" y="8343900"/>
            <a:ext cx="96901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27200" y="9017000"/>
            <a:ext cx="9766300" cy="2705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MediaPipe Pose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Hands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제스처를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Pose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어깨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위치를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찾고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Hands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중지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위치를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감지하여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중지가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어깨보다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위에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있으면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들기로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
counter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들었을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03200" y="8648700"/>
            <a:ext cx="9690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03200" y="9321800"/>
            <a:ext cx="9766300" cy="2705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person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수단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(motorcycle, bicycle, chair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동시에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감지하여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배달원을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식별합니다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entrance_outside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person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(60%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이동하여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사라지고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vehicle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남아있으면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입장으로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확정합니다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
person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00800" y="3962400"/>
            <a:ext cx="4838700" cy="3898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92300" y="3962400"/>
            <a:ext cx="4508500" cy="3937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284700" y="3695700"/>
            <a:ext cx="5334000" cy="3937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65100" y="3695700"/>
            <a:ext cx="4203700" cy="3937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865100" y="7708900"/>
            <a:ext cx="4241800" cy="647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284700" y="7874000"/>
            <a:ext cx="54864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0134600" y="3352800"/>
            <a:ext cx="12484100" cy="937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93400" y="5080000"/>
            <a:ext cx="5486400" cy="382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73500" y="5080000"/>
            <a:ext cx="5461000" cy="382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73500" y="9613900"/>
            <a:ext cx="5486400" cy="2336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93400" y="9588500"/>
            <a:ext cx="5486400" cy="240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 rot="0">
            <a:off x="1574800" y="3352800"/>
            <a:ext cx="7924800" cy="937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32000" y="4064000"/>
            <a:ext cx="6934200" cy="1257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044700" y="6083300"/>
            <a:ext cx="7010400" cy="5003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바운딩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박스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중심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객체의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이동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프레임과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현재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프레임의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비교하여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30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픽셀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이동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
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"entering"(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), 
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"leaving"(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여기서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입장만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포스트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
entrance_inside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퇴장을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구분하여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976100" y="4089400"/>
            <a:ext cx="2717800" cy="546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427700" y="4089400"/>
            <a:ext cx="15494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8496300"/>
            <a:ext cx="96901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27200" y="9169400"/>
            <a:ext cx="9766300" cy="2133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Django Admin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통한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웹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로그인과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REST API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용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Token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인증을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
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Admin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페이지에서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로그인하거나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API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발급받아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REST API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인증할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03200" y="8496300"/>
            <a:ext cx="9690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03200" y="9169400"/>
            <a:ext cx="9766300" cy="2705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Post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모델에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제목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작성자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두고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Django Admin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에서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포함된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글을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생성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수정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삭제할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페이지에서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업로드된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함께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간단한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서비스를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0" y="3810000"/>
            <a:ext cx="5499100" cy="427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732500" y="3810000"/>
            <a:ext cx="3632200" cy="427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00300" y="3810000"/>
            <a:ext cx="8318500" cy="3619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00300" y="7708900"/>
            <a:ext cx="83185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1270000" y="3352800"/>
            <a:ext cx="10604500" cy="947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27200" y="8305800"/>
            <a:ext cx="96901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27200" y="8978900"/>
            <a:ext cx="9766300" cy="327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blogImage(ModelViewSet)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PostSerializer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이용하여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/api_root/Post/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경로에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RESTful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게시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API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제공한다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
Edge System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엔드포인트로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감지된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정보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제목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설명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유형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전송해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새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Post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생성하고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GET/PUT/DELETE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메서드를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조회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수정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삭제도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수행할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12446000" y="3352800"/>
            <a:ext cx="10604500" cy="947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03200" y="8305800"/>
            <a:ext cx="9690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03200" y="8978900"/>
            <a:ext cx="9766300" cy="2705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Android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클라이언트는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GET /api_root/Post/ API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호출하여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서버에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저장된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목록과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URL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조회한다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
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응답으로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받은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JSON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파싱해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카드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리스트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썸네일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표시함으로써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Image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획득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기능을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구현한다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64300" y="4127500"/>
            <a:ext cx="5054600" cy="3594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27200" y="4127500"/>
            <a:ext cx="4495800" cy="3594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68600" y="3733800"/>
            <a:ext cx="45339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27200" y="8001000"/>
            <a:ext cx="96901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27200" y="8674100"/>
            <a:ext cx="9766300" cy="318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FCMToken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모델로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디바이스의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FCM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저장하고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, /api/fcm-token/ API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등록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갱신한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뒤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, /api/send-notification/ API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호출하면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Firebase Admin SDK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등록된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디바이스로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푸시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YOLO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사람을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인식했을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즉시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모바일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기기로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“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도착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”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같은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보낼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 rot="0"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03200" y="8026400"/>
            <a:ext cx="9690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03200" y="8699500"/>
            <a:ext cx="9766300" cy="327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Post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모델에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customer_type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추가하여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(new),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(call),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(delivery)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유형으로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포스트를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구분할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/api/send-notification/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customer_type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따라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제목과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다르게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구성하여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도착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맞는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맞춤형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메시지가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전송되도록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27200" y="4064000"/>
            <a:ext cx="9664700" cy="342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03200" y="4305300"/>
            <a:ext cx="96647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13500" y="14859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 rot="0">
            <a:off x="11391900" y="2667000"/>
            <a:ext cx="11391900" cy="1270000"/>
          </a:xfrm>
          <a:prstGeom prst="rect">
            <a:avLst/>
          </a:prstGeom>
          <a:effectLst>
            <a:outerShdw dir="2700000" dist="117231" blurRad="50800">
              <a:srgbClr val="000000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 rot="0">
            <a:off x="11391900" y="4267200"/>
            <a:ext cx="11391900" cy="1270000"/>
          </a:xfrm>
          <a:prstGeom prst="rect">
            <a:avLst/>
          </a:prstGeom>
          <a:effectLst>
            <a:outerShdw dir="2700000" dist="117231" blurRad="50800">
              <a:srgbClr val="000000">
                <a:alpha val="10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 rot="0">
            <a:off x="11391900" y="5867400"/>
            <a:ext cx="11391900" cy="1270000"/>
          </a:xfrm>
          <a:prstGeom prst="rect">
            <a:avLst/>
          </a:prstGeom>
          <a:effectLst>
            <a:outerShdw dir="2700000" dist="117231" blurRad="50800">
              <a:srgbClr val="000000">
                <a:alpha val="10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 rot="0">
            <a:off x="11391900" y="7480300"/>
            <a:ext cx="11391900" cy="1270000"/>
          </a:xfrm>
          <a:prstGeom prst="rect">
            <a:avLst/>
          </a:prstGeom>
          <a:effectLst>
            <a:outerShdw dir="2700000" dist="117231" blurRad="50800">
              <a:srgbClr val="000000">
                <a:alpha val="10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 rot="0">
            <a:off x="11391900" y="9080500"/>
            <a:ext cx="11391900" cy="1270000"/>
          </a:xfrm>
          <a:prstGeom prst="rect">
            <a:avLst/>
          </a:prstGeom>
          <a:effectLst>
            <a:outerShdw dir="2700000" dist="117231" blurRad="50800">
              <a:srgbClr val="000000">
                <a:alpha val="10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 rot="0">
            <a:off x="11391900" y="10680700"/>
            <a:ext cx="11391900" cy="1270000"/>
          </a:xfrm>
          <a:prstGeom prst="rect">
            <a:avLst/>
          </a:prstGeom>
          <a:effectLst>
            <a:outerShdw dir="2700000" dist="117231" blurRad="50800">
              <a:srgbClr val="000000">
                <a:alpha val="10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02600" y="101219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35200" y="1765300"/>
            <a:ext cx="825500" cy="82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74200" y="7670800"/>
            <a:ext cx="622300" cy="622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220700" y="6184900"/>
            <a:ext cx="14478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600" b="false" i="false" u="none" strike="noStrike">
                <a:solidFill>
                  <a:srgbClr val="FFFFFF"/>
                </a:solidFill>
                <a:ea typeface="Cafe24 Ssurround air"/>
              </a:rPr>
              <a:t>필요성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72900" y="6121400"/>
            <a:ext cx="1104900" cy="787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400" b="false" i="false" u="none" strike="noStrike">
                <a:solidFill>
                  <a:srgbClr val="FFFFFF"/>
                </a:solidFill>
                <a:latin typeface="Cafe24 Ssurround air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20700" y="7810500"/>
            <a:ext cx="10033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600" b="false" i="false" u="none" strike="noStrike">
                <a:solidFill>
                  <a:srgbClr val="FFFFFF"/>
                </a:solidFill>
                <a:ea typeface="Cafe24 Ssurround air"/>
              </a:rPr>
              <a:t>기능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72900" y="7747000"/>
            <a:ext cx="1066800" cy="787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400" b="false" i="false" u="none" strike="noStrike">
                <a:solidFill>
                  <a:srgbClr val="FFFFFF"/>
                </a:solidFill>
                <a:latin typeface="Cafe24 Ssurround air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20700" y="9423400"/>
            <a:ext cx="52832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6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Cafe24 Ssurround air"/>
              </a:rPr>
              <a:t>시나리오</a:t>
            </a:r>
            <a:r>
              <a:rPr lang="en-US" sz="3600" b="false" i="false" u="none" strike="noStrike">
                <a:solidFill>
                  <a:srgbClr val="FFFFFF"/>
                </a:solidFill>
                <a:latin typeface="Cafe24 Ssurround air"/>
              </a:rPr>
              <a:t> (UI </a:t>
            </a:r>
            <a:r>
              <a:rPr lang="ko-KR" sz="3600" b="false" i="false" u="none" strike="noStrike">
                <a:solidFill>
                  <a:srgbClr val="FFFFFF"/>
                </a:solidFill>
                <a:ea typeface="Cafe24 Ssurround air"/>
              </a:rPr>
              <a:t>구성</a:t>
            </a:r>
            <a:r>
              <a:rPr lang="en-US" sz="3600" b="false" i="false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72900" y="9359900"/>
            <a:ext cx="1104900" cy="787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400" b="false" i="false" u="none" strike="noStrike">
                <a:solidFill>
                  <a:srgbClr val="FFFFFF"/>
                </a:solidFill>
                <a:latin typeface="Cafe24 Ssurround air"/>
              </a:rPr>
              <a:t>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20700" y="10985500"/>
            <a:ext cx="19304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600" b="false" i="false" u="none" strike="noStrike">
                <a:solidFill>
                  <a:srgbClr val="FFFFFF"/>
                </a:solidFill>
                <a:ea typeface="Cafe24 Ssurround air"/>
              </a:rPr>
              <a:t>기대효과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72900" y="10922000"/>
            <a:ext cx="1066800" cy="787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400" b="false" i="false" u="none" strike="noStrike">
                <a:solidFill>
                  <a:srgbClr val="FFFFFF"/>
                </a:solidFill>
                <a:latin typeface="Cafe24 Ssurround air"/>
              </a:rPr>
              <a:t>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20700" y="3009900"/>
            <a:ext cx="42799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600" b="false" i="false" u="none" strike="noStrike">
                <a:solidFill>
                  <a:srgbClr val="FFFFFF"/>
                </a:solidFill>
                <a:ea typeface="Cafe24 Ssurround air"/>
              </a:rPr>
              <a:t>요구조건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72900" y="2946400"/>
            <a:ext cx="1003300" cy="787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400" b="false" i="false" u="none" strike="noStrike">
                <a:solidFill>
                  <a:srgbClr val="FFFFFF"/>
                </a:solidFill>
                <a:latin typeface="Cafe24 Ssurround air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20700" y="4597400"/>
            <a:ext cx="10033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600" b="false" i="false" u="none" strike="noStrike">
                <a:solidFill>
                  <a:srgbClr val="FFFFFF"/>
                </a:solidFill>
                <a:ea typeface="Cafe24 Ssurround air"/>
              </a:rPr>
              <a:t>목적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72900" y="4533900"/>
            <a:ext cx="1028700" cy="787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400" b="false" i="false" u="none" strike="noStrike">
                <a:solidFill>
                  <a:srgbClr val="FFFFFF"/>
                </a:solidFill>
                <a:latin typeface="Cafe24 Ssurround air"/>
              </a:rPr>
              <a:t>02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93900" y="2349500"/>
            <a:ext cx="5410200" cy="1473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0500" y="7810500"/>
            <a:ext cx="45720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27200" y="8001000"/>
            <a:ext cx="96901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27200" y="8674100"/>
            <a:ext cx="9766300" cy="312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created_date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날짜가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아닌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Post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번에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삭제하는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API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
DELETE /api/delete-old-posts/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엔드포인트를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호출하면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생성되지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않은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오래된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기록들을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필터링하여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삭제하고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삭제된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개수를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응답으로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반환합니다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매일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오래된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정리하여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DB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용량을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관리할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73400" y="3886200"/>
            <a:ext cx="6972300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8343900"/>
            <a:ext cx="96901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27200" y="9017000"/>
            <a:ext cx="9766300" cy="2717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RecyclerView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감지된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목록을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스크롤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가능한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리스트로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표시하며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customer_type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따라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빨강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+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펄스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),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파랑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),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새손님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골드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카드로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구분합니다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카드에는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받아온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상태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시간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위치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정보가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포함됩니다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FCM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최신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목록이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갱신됩니다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03200" y="8115300"/>
            <a:ext cx="9690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03200" y="8788400"/>
            <a:ext cx="9766300" cy="328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Django REST API(GET /api_root/Post/)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비동기로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가져옵니다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Token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인증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(Authorization: Token)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사용하며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JSON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응답을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파싱해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Customer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리스트로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변환합니다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image, customer_type, created_date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추출하고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URL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Glide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비동기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로드합니다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24400" y="3835400"/>
            <a:ext cx="3695700" cy="4025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28600" y="4457700"/>
            <a:ext cx="962660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8343900"/>
            <a:ext cx="96901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27200" y="9017000"/>
            <a:ext cx="9766300" cy="318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FCM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푸시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수신합니다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 MyFirebaseMessagingService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에서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표시하고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LocalBroadcast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전송하며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, MainActivity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notificationReceiver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받아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loadCustomers()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호출해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최신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불러옵니다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앱을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열지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않아도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받고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앱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실행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최신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정보를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03200" y="9017000"/>
            <a:ext cx="9766300" cy="1562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카드를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클릭하면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화면으로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이동합니다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Intent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정보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 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시간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위치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전달하며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화면에서는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큰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정보를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표시합니다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"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버튼을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91100" y="3771900"/>
            <a:ext cx="3149600" cy="414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510000" y="3746500"/>
            <a:ext cx="24638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0"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" y="8343900"/>
            <a:ext cx="9690100" cy="546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27200" y="9017000"/>
            <a:ext cx="9766300" cy="1562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버튼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클릭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서버에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DELETE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요청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(DELETE /api_root/Post/&lt;id&gt;/)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Token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인증을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사용하며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성공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(200/204)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화면을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종료합니다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903200" y="9017000"/>
            <a:ext cx="9766300" cy="2705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헤더의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버튼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누르면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날짜가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아닌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삭제할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다이얼로그가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표시되며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삭제된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항목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개수를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표시하고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목록을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새로고침합니다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항목은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유지되고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어제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항목만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삭제됩니다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60600" y="4038600"/>
            <a:ext cx="5575300" cy="3606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35500" y="3924300"/>
            <a:ext cx="384810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825500"/>
            <a:ext cx="19570700" cy="15494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2159000" y="2667000"/>
            <a:ext cx="20053300" cy="10426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08300" y="3048000"/>
            <a:ext cx="3886200" cy="864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97800" y="3048000"/>
            <a:ext cx="3886200" cy="8648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87300" y="3048000"/>
            <a:ext cx="3886200" cy="8648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89500" y="3048000"/>
            <a:ext cx="3886200" cy="864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18000" y="12065000"/>
            <a:ext cx="1079500" cy="546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975600" y="12065000"/>
            <a:ext cx="3530600" cy="546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284200" y="12065000"/>
            <a:ext cx="2717800" cy="54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351500" y="12065000"/>
            <a:ext cx="23622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825500"/>
            <a:ext cx="19570700" cy="15494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003300" y="2667000"/>
            <a:ext cx="8953500" cy="10426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49900" y="3048000"/>
            <a:ext cx="3886200" cy="864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5100" y="3048000"/>
            <a:ext cx="3886200" cy="8636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0325100" y="2667000"/>
            <a:ext cx="13004800" cy="10426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44200" y="3048000"/>
            <a:ext cx="3886200" cy="864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0" y="3073400"/>
            <a:ext cx="3886200" cy="863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973800" y="3073400"/>
            <a:ext cx="3886200" cy="864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54300" y="12065000"/>
            <a:ext cx="1549400" cy="54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350000" y="12065000"/>
            <a:ext cx="2247900" cy="546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655800" y="12065000"/>
            <a:ext cx="4343400" cy="546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068300" y="2946400"/>
            <a:ext cx="11938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2362200" y="825500"/>
            <a:ext cx="19570700" cy="15494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6134100" y="2667000"/>
            <a:ext cx="12026900" cy="10426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59700" y="12065000"/>
            <a:ext cx="31750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04900" y="12065000"/>
            <a:ext cx="2247900" cy="54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404100" y="3048000"/>
            <a:ext cx="3886200" cy="8648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79400" y="3048000"/>
            <a:ext cx="3886200" cy="864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918700" y="6235700"/>
            <a:ext cx="11938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5397">
            <a:off x="11150600" y="6642100"/>
            <a:ext cx="22479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62200" y="762000"/>
            <a:ext cx="19570700" cy="15494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동영상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실제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-&gt;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차이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62200" y="7620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3187700"/>
            <a:ext cx="7848600" cy="215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5588000"/>
            <a:ext cx="7848600" cy="215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8001000"/>
            <a:ext cx="7848600" cy="215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10401300"/>
            <a:ext cx="7848600" cy="215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687800" y="37465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87800" y="61468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87800" y="85471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87800" y="109601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87800" y="43815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87800" y="67945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87800" y="91948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687800" y="115951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62200" y="7620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3187700"/>
            <a:ext cx="7848600" cy="215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5588000"/>
            <a:ext cx="7848600" cy="215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8001000"/>
            <a:ext cx="7848600" cy="215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10401300"/>
            <a:ext cx="7848600" cy="215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687800" y="37465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87800" y="61468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87800" y="85471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87800" y="109601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87800" y="43815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87800" y="67945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87800" y="91948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687800" y="115951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1524000" y="3314700"/>
            <a:ext cx="6731000" cy="901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8826500" y="3314700"/>
            <a:ext cx="6731000" cy="901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6129000" y="3314700"/>
            <a:ext cx="6731000" cy="9017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892300" y="3733800"/>
            <a:ext cx="6007100" cy="82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666" b="false" i="false" u="none" strike="noStrike">
                <a:solidFill>
                  <a:srgbClr val="FFFFFF"/>
                </a:solidFill>
                <a:latin typeface="Cafe24 Ssurround"/>
              </a:rPr>
              <a:t>Edge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94800" y="3733800"/>
            <a:ext cx="6007100" cy="82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666" b="false" i="false" u="none" strike="noStrike">
                <a:solidFill>
                  <a:srgbClr val="FFFFFF"/>
                </a:solidFill>
                <a:latin typeface="Cafe24 Ssurround"/>
              </a:rPr>
              <a:t>Service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84600" y="3733800"/>
            <a:ext cx="6007100" cy="82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666" b="false" i="false" u="none" strike="noStrike">
                <a:solidFill>
                  <a:srgbClr val="FFFFFF"/>
                </a:solidFill>
                <a:latin typeface="Cafe24 Ssurround"/>
              </a:rPr>
              <a:t>Client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1200" y="5194300"/>
            <a:ext cx="5943600" cy="673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0350"/>
              </a:lnSpc>
            </a:pP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1-1. YoloV5 pretrained model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대체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)
1-2. Ms coco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훈련데이터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기준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검출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(Classes) : 80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검출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대체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)
1-3.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종류의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동일한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객체로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가능한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Change Detection
1-4.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게시를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HTTP Restfull API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)
1-5.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추가기능</a:t>
            </a:r>
            <a:b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</a:br>
          </a:p>
        </p:txBody>
      </p:sp>
      <p:sp>
        <p:nvSpPr>
          <p:cNvPr name="TextBox 14" id="14"/>
          <p:cNvSpPr txBox="true"/>
          <p:nvPr/>
        </p:nvSpPr>
        <p:spPr>
          <a:xfrm rot="0">
            <a:off x="9283700" y="5194300"/>
            <a:ext cx="5956300" cy="612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0350"/>
              </a:lnSpc>
            </a:pP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2-1.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보안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보안키를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이용한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로그인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)
2-2. Image Blog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관리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일부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확장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)
2-3.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게시를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HTTP Restfull API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)
2-4. Image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획득을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HTTP Restfull API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)
2-5.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b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</a:br>
          </a:p>
        </p:txBody>
      </p:sp>
      <p:sp>
        <p:nvSpPr>
          <p:cNvPr name="TextBox 15" id="15"/>
          <p:cNvSpPr txBox="true"/>
          <p:nvPr/>
        </p:nvSpPr>
        <p:spPr>
          <a:xfrm rot="0">
            <a:off x="16573500" y="5194300"/>
            <a:ext cx="5943600" cy="5499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0350"/>
              </a:lnSpc>
            </a:pP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3-1. Image list view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개별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제안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)
3-2. Image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획득을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HTTP Restfull API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)
3-3.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공통기능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추가기능을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활용한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시나리오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UI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)
3-4.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br>
              <a:rPr lang="ko-KR" sz="3333" b="false" i="false" u="none" strike="noStrike">
                <a:solidFill>
                  <a:srgbClr val="FFFFFF"/>
                </a:solidFill>
                <a:ea typeface="Cafe24 Ssurround air"/>
              </a:rPr>
            </a:br>
          </a:p>
        </p:txBody>
      </p:sp>
      <p:sp>
        <p:nvSpPr>
          <p:cNvPr name="TextBox 16" id="16"/>
          <p:cNvSpPr txBox="true"/>
          <p:nvPr/>
        </p:nvSpPr>
        <p:spPr>
          <a:xfrm rot="0">
            <a:off x="2362200" y="1117600"/>
            <a:ext cx="19570700" cy="14224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en" sz="7998" b="false" i="false" u="none" strike="noStrike">
                <a:solidFill>
                  <a:srgbClr val="FFFFFF"/>
                </a:solidFill>
                <a:ea typeface="Cafe24 Ssurround"/>
              </a:rPr>
              <a:t>요구조건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 rot="0"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62200" y="7620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15849600" y="3187700"/>
            <a:ext cx="7848600" cy="215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5588000"/>
            <a:ext cx="7848600" cy="215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8001000"/>
            <a:ext cx="7848600" cy="215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10401300"/>
            <a:ext cx="7848600" cy="215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687800" y="37465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87800" y="61468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87800" y="85471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87800" y="109601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87800" y="43815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87800" y="67945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87800" y="91948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687800" y="115951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62200" y="7620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3187700"/>
            <a:ext cx="7848600" cy="215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5588000"/>
            <a:ext cx="7848600" cy="215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8001000"/>
            <a:ext cx="7848600" cy="215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5849600" y="10401300"/>
            <a:ext cx="7848600" cy="215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687800" y="37465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87800" y="61468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87800" y="85471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87800" y="10960100"/>
            <a:ext cx="6248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이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항목에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설명을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Santorini Light"/>
              </a:rPr>
              <a:t>입력하십시오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Santorini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87800" y="43815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87800" y="67945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87800" y="91948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687800" y="11595100"/>
            <a:ext cx="6489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위의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보충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설명하는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세부사항을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Medium"/>
              </a:rPr>
              <a:t>작성해주세요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2603500" y="3746500"/>
            <a:ext cx="9309100" cy="383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086100" y="4191000"/>
            <a:ext cx="8496300" cy="6223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청각장애인의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서비스업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진입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장벽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완화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6100" y="5207000"/>
            <a:ext cx="8458200" cy="1511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기존에는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소리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중심의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환경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때문에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어려웠던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부분을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보완해줌으로써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안심하고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서비스업에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도전할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기반이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마련됩니다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2471400" y="3746500"/>
            <a:ext cx="9309100" cy="383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54000" y="4191000"/>
            <a:ext cx="8496300" cy="6731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안정적이고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편안한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조성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54000" y="5207000"/>
            <a:ext cx="8458200" cy="2057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감지를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놓칠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일이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줄어들어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효율이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높아지고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직원과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모두가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불편과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스트레스없이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자연스러운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서비스를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경험할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환경이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만들어집니다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 rot="0">
            <a:off x="2603500" y="8102600"/>
            <a:ext cx="9309100" cy="386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086100" y="8559800"/>
            <a:ext cx="8496300" cy="6731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기술을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통한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포용적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공간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확산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86100" y="9563100"/>
            <a:ext cx="8458200" cy="2057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시스템은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단순한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아니라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누구나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불편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없이</a:t>
            </a:r>
            <a:b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일할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포용적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기술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(Assistive Tech)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확장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가능성을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보여주는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사례가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됩니다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사회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전반에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접근성과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다양성에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대한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인식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개선을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가져올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 rot="0">
            <a:off x="12471400" y="8102600"/>
            <a:ext cx="9309100" cy="3860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954000" y="8559800"/>
            <a:ext cx="8496300" cy="673100"/>
          </a:xfrm>
          <a:prstGeom prst="rect">
            <a:avLst/>
          </a:prstGeom>
        </p:spPr>
        <p:txBody>
          <a:bodyPr anchor="t" rtlCol="false" lIns="0" tIns="44026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장애와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비장애의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경계를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낮추는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실질적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변화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54000" y="9563100"/>
            <a:ext cx="8458200" cy="2057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“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소리가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들리지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않아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일하기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어렵다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”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라는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기존의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장벽이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
“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있으니까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충분히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가능하다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”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바뀌며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,
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결국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능력의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문제를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‘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환경의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문제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’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전환하는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사고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변화를</a:t>
            </a:r>
            <a:b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이끌어냅니다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2200" y="1117600"/>
            <a:ext cx="19570700" cy="15494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ea typeface="Cafe24 Ssurround"/>
              </a:rPr>
              <a:t>기대효과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5334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7772400"/>
            <a:ext cx="825500" cy="825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362200" y="1117600"/>
            <a:ext cx="19570700" cy="15494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ea typeface="Cafe24 Ssurround"/>
              </a:rPr>
              <a:t>결론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 rot="0">
            <a:off x="3060700" y="5334000"/>
            <a:ext cx="8699500" cy="6299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0">
            <a:off x="5524500" y="3962400"/>
            <a:ext cx="3759200" cy="863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803900" y="4089400"/>
            <a:ext cx="3213100" cy="635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554" b="false" i="false" u="none" strike="noStrike">
                <a:solidFill>
                  <a:srgbClr val="FFFFFF"/>
                </a:solidFill>
                <a:latin typeface="Hakgyoansim Wooju R"/>
              </a:rPr>
              <a:t>Service 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94100" y="7772400"/>
            <a:ext cx="7632700" cy="2311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1100"/>
              </a:lnSpc>
            </a:pP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호출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감지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자동화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기술로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소통의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어려움을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해결하여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업무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누락을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방지하고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매장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운영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효율을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극대화합니다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직원은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안심하고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업무에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집중하며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고객은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끊김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없는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서비스를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경험하는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이상적인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모델을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구축합니다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68700" y="6083300"/>
            <a:ext cx="76835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1100"/>
              </a:lnSpc>
            </a:pP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4000" b="true" i="false" u="none" strike="noStrike">
                <a:solidFill>
                  <a:srgbClr val="FFFFFF"/>
                </a:solidFill>
                <a:ea typeface="Hakgyoansim Wooju R"/>
              </a:rPr>
              <a:t>모두가</a:t>
            </a: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true" i="false" u="none" strike="noStrike">
                <a:solidFill>
                  <a:srgbClr val="FFFFFF"/>
                </a:solidFill>
                <a:ea typeface="Hakgyoansim Wooju R"/>
              </a:rPr>
              <a:t>만족하는</a:t>
            </a: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true" i="false" u="none" strike="noStrike">
                <a:solidFill>
                  <a:srgbClr val="FFFFFF"/>
                </a:solidFill>
                <a:ea typeface="Hakgyoansim Wooju R"/>
              </a:rPr>
              <a:t>서비스</a:t>
            </a: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true" i="false" u="none" strike="noStrike">
                <a:solidFill>
                  <a:srgbClr val="FFFFFF"/>
                </a:solidFill>
                <a:ea typeface="Hakgyoansim Wooju R"/>
              </a:rPr>
              <a:t>환경</a:t>
            </a: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true" i="false" u="none" strike="noStrike">
                <a:solidFill>
                  <a:srgbClr val="FFFFFF"/>
                </a:solidFill>
                <a:ea typeface="Hakgyoansim Wooju R"/>
              </a:rPr>
              <a:t>완성</a:t>
            </a: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"
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 rot="0">
            <a:off x="12623800" y="5334000"/>
            <a:ext cx="8699500" cy="6299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 rot="0">
            <a:off x="15100300" y="3962400"/>
            <a:ext cx="3759200" cy="863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5367000" y="4089400"/>
            <a:ext cx="3213100" cy="635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554" b="false" i="false" u="none" strike="noStrike">
                <a:solidFill>
                  <a:srgbClr val="FFFFFF"/>
                </a:solidFill>
                <a:latin typeface="Hakgyoansim Wooju R"/>
              </a:rPr>
              <a:t>Social Value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57200" y="7810500"/>
            <a:ext cx="7632700" cy="2235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1100"/>
              </a:lnSpc>
            </a:pP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들리지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않아서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불가능하다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는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편견을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깨고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, "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적절한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기술이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있다면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충분히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가능하다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는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새로운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기준을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제시합니다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개인의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능력을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넘어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환경을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지원함으로써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장애와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비장애의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경계를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허무는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실질적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변화를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false" i="false" u="none" strike="noStrike">
                <a:solidFill>
                  <a:srgbClr val="FFFFFF"/>
                </a:solidFill>
                <a:ea typeface="Hakgyoansim Wooju R"/>
              </a:rPr>
              <a:t>이끌어냅니다</a:t>
            </a:r>
            <a:r>
              <a:rPr lang="en-US" sz="2799" b="false" i="false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31800" y="6134100"/>
            <a:ext cx="7683500" cy="6096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1100"/>
              </a:lnSpc>
            </a:pP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4000" b="true" i="false" u="none" strike="noStrike">
                <a:solidFill>
                  <a:srgbClr val="FFFFFF"/>
                </a:solidFill>
                <a:ea typeface="Hakgyoansim Wooju R"/>
              </a:rPr>
              <a:t>장애가</a:t>
            </a: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true" i="false" u="none" strike="noStrike">
                <a:solidFill>
                  <a:srgbClr val="FFFFFF"/>
                </a:solidFill>
                <a:ea typeface="Hakgyoansim Wooju R"/>
              </a:rPr>
              <a:t>장벽이</a:t>
            </a: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true" i="false" u="none" strike="noStrike">
                <a:solidFill>
                  <a:srgbClr val="FFFFFF"/>
                </a:solidFill>
                <a:ea typeface="Hakgyoansim Wooju R"/>
              </a:rPr>
              <a:t>되지</a:t>
            </a: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true" i="false" u="none" strike="noStrike">
                <a:solidFill>
                  <a:srgbClr val="FFFFFF"/>
                </a:solidFill>
                <a:ea typeface="Hakgyoansim Wooju R"/>
              </a:rPr>
              <a:t>않는</a:t>
            </a: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true" i="false" u="none" strike="noStrike">
                <a:solidFill>
                  <a:srgbClr val="FFFFFF"/>
                </a:solidFill>
                <a:ea typeface="Hakgyoansim Wooju R"/>
              </a:rPr>
              <a:t>포용</a:t>
            </a: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true" i="false" u="none" strike="noStrike">
                <a:solidFill>
                  <a:srgbClr val="FFFFFF"/>
                </a:solidFill>
                <a:ea typeface="Hakgyoansim Wooju R"/>
              </a:rPr>
              <a:t>사회</a:t>
            </a:r>
            <a:r>
              <a:rPr lang="en-US" sz="4000" b="true" i="false" u="none" strike="noStrike">
                <a:solidFill>
                  <a:srgbClr val="FFFFFF"/>
                </a:solidFill>
                <a:latin typeface="Hakgyoansim Wooju R"/>
              </a:rPr>
              <a:t>"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818100" y="8102600"/>
            <a:ext cx="812800" cy="800100"/>
          </a:xfrm>
          <a:prstGeom prst="rect">
            <a:avLst/>
          </a:prstGeom>
          <a:effectLst>
            <a:outerShdw dir="2700000" dist="86038" blurRad="99865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38800" y="6858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326100" y="3454400"/>
            <a:ext cx="800100" cy="774700"/>
          </a:xfrm>
          <a:prstGeom prst="rect">
            <a:avLst/>
          </a:prstGeom>
          <a:effectLst>
            <a:outerShdw dir="2700000" dist="83858" blurRad="97335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4300" y="5334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3081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24200" y="101219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48000" y="3733800"/>
            <a:ext cx="8255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26000" y="1574800"/>
            <a:ext cx="8255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196300" y="3632200"/>
            <a:ext cx="8255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7900" y="7772400"/>
            <a:ext cx="8255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97900" y="11125200"/>
            <a:ext cx="825500" cy="82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0" y="2209800"/>
            <a:ext cx="622300" cy="622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84900" y="8737600"/>
            <a:ext cx="622300" cy="622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38200" y="10579100"/>
            <a:ext cx="622300" cy="622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627600" y="4699000"/>
            <a:ext cx="622300" cy="622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01900" y="1308100"/>
            <a:ext cx="622300" cy="622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38200" y="2832100"/>
            <a:ext cx="622300" cy="622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36800" y="1803400"/>
            <a:ext cx="952500" cy="74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21094700" y="6794500"/>
            <a:ext cx="952500" cy="749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5778500" y="2946400"/>
            <a:ext cx="12827000" cy="2260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조용한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알림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하나가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청각장애인의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일터에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작은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빛이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되어줍니다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소리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대신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마음으로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소통할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수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있는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환경을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통해</a:t>
            </a:r>
          </a:p>
          <a:p>
            <a:pPr algn="ctr" lvl="0">
              <a:lnSpc>
                <a:spcPct val="1328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모두가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따뜻한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기회를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누릴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수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있는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세상을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함께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만들어가겠습니다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755900" y="6019800"/>
            <a:ext cx="18884900" cy="1473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48900" y="8229600"/>
            <a:ext cx="3784600" cy="5486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946949">
            <a:off x="13627100" y="9461500"/>
            <a:ext cx="13589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5334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7772400"/>
            <a:ext cx="8255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" y="1333500"/>
            <a:ext cx="127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0" y="4470400"/>
            <a:ext cx="1270000" cy="127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732000" y="4470400"/>
            <a:ext cx="1270000" cy="127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 rot="0">
            <a:off x="5664200" y="2984500"/>
            <a:ext cx="6705600" cy="670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 rot="0">
            <a:off x="12014200" y="2971800"/>
            <a:ext cx="6705600" cy="670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 rot="10800000">
            <a:off x="10223500" y="9969500"/>
            <a:ext cx="3937000" cy="482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74800" y="1295400"/>
            <a:ext cx="216789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사업</a:t>
            </a:r>
            <a:r>
              <a:rPr lang="en-US" sz="40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Hakgyoansim Wooju R"/>
              </a:rPr>
              <a:t>소개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7800" y="5727700"/>
            <a:ext cx="4978400" cy="635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Hakgyoansim Wooju R"/>
              </a:rPr>
              <a:t>사업명을</a:t>
            </a:r>
            <a:r>
              <a:rPr lang="en-US" sz="36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Hakgyoansim Wooju R"/>
              </a:rPr>
              <a:t>입력</a:t>
            </a:r>
            <a:r>
              <a:rPr lang="en-US" sz="3600" b="false" i="false" u="none" strike="noStrike">
                <a:solidFill>
                  <a:srgbClr val="FFFFFF"/>
                </a:solidFill>
                <a:latin typeface="Hakgyoansim Wooju R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12700" y="5727700"/>
            <a:ext cx="5321300" cy="635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Hakgyoansim Wooju R"/>
              </a:rPr>
              <a:t>사업명을</a:t>
            </a:r>
            <a:r>
              <a:rPr lang="en-US" sz="36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Hakgyoansim Wooju R"/>
              </a:rPr>
              <a:t>입력</a:t>
            </a:r>
            <a:r>
              <a:rPr lang="en-US" sz="3600" b="false" i="false" u="none" strike="noStrike">
                <a:solidFill>
                  <a:srgbClr val="FFFFFF"/>
                </a:solidFill>
                <a:latin typeface="Hakgyoansim Wooju R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22500" y="10731500"/>
            <a:ext cx="19939000" cy="1206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41100"/>
              </a:lnSpc>
            </a:pP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회사의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주요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사업에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대해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간단한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소개를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써주세요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  <a:p>
            <a:pPr algn="ctr" lvl="0">
              <a:lnSpc>
                <a:spcPct val="141100"/>
              </a:lnSpc>
            </a:pP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이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사업이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제공하는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효율성과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경제적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이익을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강조해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3066" b="false" i="false" u="none" strike="noStrike">
                <a:solidFill>
                  <a:srgbClr val="FFFFFF"/>
                </a:solidFill>
                <a:ea typeface="Hakgyoansim Wooju R"/>
              </a:rPr>
              <a:t>봅시다</a:t>
            </a:r>
            <a:r>
              <a:rPr lang="en-US" sz="3066" b="false" i="false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10300" y="6565900"/>
            <a:ext cx="5613400" cy="2374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여기에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주요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사업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내용을</a:t>
            </a:r>
          </a:p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입력해주세요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이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사업이</a:t>
            </a:r>
          </a:p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속한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주요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분야와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산업을</a:t>
            </a:r>
          </a:p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나열해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" sz="2400" b="false" i="false" u="none" strike="noStrike">
                <a:solidFill>
                  <a:srgbClr val="FFFFFF"/>
                </a:solidFill>
                <a:latin typeface="Hakgyoansim Wooju R"/>
              </a:rPr>
              <a:t/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38100" y="6565900"/>
            <a:ext cx="5270500" cy="2374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여기에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주요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사업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내용을</a:t>
            </a:r>
          </a:p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입력해주세요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이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사업이</a:t>
            </a:r>
          </a:p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속한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주요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분야와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산업을</a:t>
            </a:r>
          </a:p>
          <a:p>
            <a:pPr algn="ct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나열해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Hakgyoansim Wooju R"/>
              </a:rPr>
              <a:t>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" sz="2400" b="false" i="false" u="none" strike="noStrike">
                <a:solidFill>
                  <a:srgbClr val="FFFFFF"/>
                </a:solidFill>
                <a:latin typeface="Hakgyoansim Wooju R"/>
              </a:rPr>
              <a:t/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" y="1333500"/>
            <a:ext cx="127000" cy="635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40000" y="6286500"/>
            <a:ext cx="7988300" cy="1143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2839"/>
              </a:lnSpc>
            </a:pPr>
            <a:r>
              <a:rPr lang="ko-KR" sz="6400" b="false" i="false" u="none" strike="noStrike" spc="-128">
                <a:solidFill>
                  <a:srgbClr val="FFFFFF"/>
                </a:solidFill>
                <a:ea typeface="Cafe24 Ssurround"/>
              </a:rPr>
              <a:t>페이지</a:t>
            </a:r>
            <a:r>
              <a:rPr lang="en-US" sz="6400" b="false" i="false" u="none" strike="noStrike" spc="-128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6400" b="false" i="false" u="none" strike="noStrike" spc="-128">
                <a:solidFill>
                  <a:srgbClr val="FFFFFF"/>
                </a:solidFill>
                <a:ea typeface="Cafe24 Ssurround"/>
              </a:rPr>
              <a:t>제목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57000" y="3390900"/>
            <a:ext cx="46355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첫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번째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35500" y="3390900"/>
            <a:ext cx="46355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두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번째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57000" y="7493000"/>
            <a:ext cx="46355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세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번째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35500" y="7493000"/>
            <a:ext cx="46355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네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번째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57000" y="4267200"/>
            <a:ext cx="45974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35500" y="4267200"/>
            <a:ext cx="45974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7000" y="8369300"/>
            <a:ext cx="45974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35500" y="8369300"/>
            <a:ext cx="45974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" y="1333500"/>
            <a:ext cx="127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0">
            <a:off x="2603500" y="4876800"/>
            <a:ext cx="4267200" cy="416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 rot="0">
            <a:off x="7569200" y="4876800"/>
            <a:ext cx="4267200" cy="416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0">
            <a:off x="12547600" y="4876800"/>
            <a:ext cx="4267200" cy="416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 rot="0">
            <a:off x="17513300" y="4876800"/>
            <a:ext cx="4267200" cy="416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3187700" y="10325100"/>
            <a:ext cx="444500" cy="533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62200" y="2590800"/>
            <a:ext cx="19646900" cy="1511300"/>
          </a:xfrm>
          <a:prstGeom prst="rect">
            <a:avLst/>
          </a:prstGeom>
        </p:spPr>
        <p:txBody>
          <a:bodyPr anchor="t" rtlCol="false" lIns="0" tIns="108373" rIns="0" bIns="0"/>
          <a:lstStyle/>
          <a:p>
            <a:pPr algn="ctr" lvl="0">
              <a:lnSpc>
                <a:spcPct val="99600"/>
              </a:lnSpc>
            </a:pPr>
            <a:r>
              <a:rPr lang="ko-KR" sz="8533" b="false" i="false" u="none" strike="noStrike">
                <a:solidFill>
                  <a:srgbClr val="FFFFFF"/>
                </a:solidFill>
                <a:ea typeface="Cafe24 Ssurround"/>
              </a:rPr>
              <a:t>이곳에</a:t>
            </a:r>
            <a:r>
              <a:rPr lang="en-US" sz="85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533" b="false" i="false" u="none" strike="noStrike">
                <a:solidFill>
                  <a:srgbClr val="FFFFFF"/>
                </a:solidFill>
                <a:ea typeface="Cafe24 Ssurround"/>
              </a:rPr>
              <a:t>제목을</a:t>
            </a:r>
            <a:r>
              <a:rPr lang="en-US" sz="85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533" b="false" i="false" u="none" strike="noStrike">
                <a:solidFill>
                  <a:srgbClr val="FFFFFF"/>
                </a:solidFill>
                <a:ea typeface="Cafe24 Ssurround"/>
              </a:rPr>
              <a:t>입력해주세요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28900" y="5664200"/>
            <a:ext cx="4229100" cy="133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Cafe24 Ssurround"/>
              </a:rPr>
              <a:t>내용을</a:t>
            </a:r>
          </a:p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Cafe24 Ssurround"/>
              </a:rPr>
              <a:t>입력해주세요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94600" y="5664200"/>
            <a:ext cx="4229100" cy="133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Cafe24 Ssurround"/>
              </a:rPr>
              <a:t>내용을</a:t>
            </a:r>
          </a:p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Cafe24 Ssurround"/>
              </a:rPr>
              <a:t>입력해주세요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60300" y="5664200"/>
            <a:ext cx="4229100" cy="133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Cafe24 Ssurround"/>
              </a:rPr>
              <a:t>내용을</a:t>
            </a:r>
          </a:p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Cafe24 Ssurround"/>
              </a:rPr>
              <a:t>입력해주세요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26000" y="5664200"/>
            <a:ext cx="4229100" cy="133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Cafe24 Ssurround"/>
              </a:rPr>
              <a:t>내용을</a:t>
            </a:r>
          </a:p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Cafe24 Ssurround"/>
              </a:rPr>
              <a:t>입력해주세요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51100" y="10033000"/>
            <a:ext cx="19469100" cy="1117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페이지의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레이아웃을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용도에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맞게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다양하게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활용해주세요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.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더블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클릭해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내용을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자유롭게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입력해주세요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주제와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관련된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세부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내용을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입력해주세요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.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페이지의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레이아웃을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용도에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맞게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다양하게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Cafe24 Ssurround"/>
              </a:rPr>
              <a:t>활용해주세요</a:t>
            </a:r>
            <a:r>
              <a:rPr lang="en-US" sz="2933" b="false" i="false" u="none" strike="noStrike">
                <a:solidFill>
                  <a:srgbClr val="FFFFFF"/>
                </a:solidFill>
                <a:latin typeface="Cafe24 Ssurround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90800" y="7277100"/>
            <a:ext cx="42926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</a:p>
          <a:p>
            <a:pPr algn="ctr" lvl="0">
              <a:lnSpc>
                <a:spcPct val="124499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56500" y="7277100"/>
            <a:ext cx="42926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</a:p>
          <a:p>
            <a:pPr algn="ctr" lvl="0">
              <a:lnSpc>
                <a:spcPct val="124499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34900" y="7277100"/>
            <a:ext cx="42926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</a:p>
          <a:p>
            <a:pPr algn="ctr" lvl="0">
              <a:lnSpc>
                <a:spcPct val="124499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500600" y="7277100"/>
            <a:ext cx="42926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</a:p>
          <a:p>
            <a:pPr algn="ctr" lvl="0">
              <a:lnSpc>
                <a:spcPct val="124499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" y="1333500"/>
            <a:ext cx="127000" cy="635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40000" y="2540000"/>
            <a:ext cx="19583400" cy="1333500"/>
          </a:xfrm>
          <a:prstGeom prst="rect">
            <a:avLst/>
          </a:prstGeom>
        </p:spPr>
        <p:txBody>
          <a:bodyPr anchor="t" rtlCol="false" lIns="0" tIns="37931" rIns="0" bIns="0"/>
          <a:lstStyle/>
          <a:p>
            <a:pPr algn="l" lvl="0">
              <a:lnSpc>
                <a:spcPct val="109559"/>
              </a:lnSpc>
            </a:pPr>
            <a:r>
              <a:rPr lang="ko-KR" sz="7466" b="false" i="false" u="none" strike="noStrike" spc="-149">
                <a:solidFill>
                  <a:srgbClr val="FFFFFF"/>
                </a:solidFill>
                <a:ea typeface="Cafe24 Ssurround"/>
              </a:rPr>
              <a:t>페이지</a:t>
            </a:r>
            <a:r>
              <a:rPr lang="en-US" sz="7466" b="false" i="false" u="none" strike="noStrike" spc="-149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7466" b="false" i="false" u="none" strike="noStrike" spc="-149">
                <a:solidFill>
                  <a:srgbClr val="FFFFFF"/>
                </a:solidFill>
                <a:ea typeface="Cafe24 Ssurround"/>
              </a:rPr>
              <a:t>제목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0000" y="5956300"/>
            <a:ext cx="43434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첫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번째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69200" y="5956300"/>
            <a:ext cx="43434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두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번째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8400" y="5956300"/>
            <a:ext cx="43434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세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번째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27600" y="5956300"/>
            <a:ext cx="43434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네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Cafe24 Ssurround"/>
              </a:rPr>
              <a:t>번째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40000" y="6819900"/>
            <a:ext cx="43053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9200" y="6819900"/>
            <a:ext cx="43053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98400" y="6819900"/>
            <a:ext cx="43053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27600" y="6819900"/>
            <a:ext cx="43053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5334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0">
            <a:off x="22021800" y="5905500"/>
            <a:ext cx="1651000" cy="1651000"/>
          </a:xfrm>
          <a:prstGeom prst="rect">
            <a:avLst/>
          </a:prstGeom>
          <a:effectLst>
            <a:outerShdw dir="2700000" dist="0" blurRad="437651">
              <a:srgbClr val="FFFFFF">
                <a:alpha val="5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7772400"/>
            <a:ext cx="8255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08300" y="4940300"/>
            <a:ext cx="6235700" cy="6235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6116300" y="9804400"/>
            <a:ext cx="5207000" cy="137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693900" y="6311900"/>
            <a:ext cx="3810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3182600" y="8216900"/>
            <a:ext cx="37973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4681200" y="10121900"/>
            <a:ext cx="3810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>
            <a:alphaModFix amt="8000"/>
          </a:blip>
          <a:stretch>
            <a:fillRect/>
          </a:stretch>
        </p:blipFill>
        <p:spPr>
          <a:xfrm rot="0">
            <a:off x="2540000" y="4940300"/>
            <a:ext cx="11633200" cy="2717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>
            <a:alphaModFix amt="8000"/>
          </a:blip>
          <a:stretch>
            <a:fillRect/>
          </a:stretch>
        </p:blipFill>
        <p:spPr>
          <a:xfrm rot="0">
            <a:off x="2540000" y="8458200"/>
            <a:ext cx="11633200" cy="2717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413000" y="2540000"/>
            <a:ext cx="19558000" cy="1092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2839"/>
              </a:lnSpc>
            </a:pPr>
            <a:r>
              <a:rPr lang="ko-KR" sz="6400" b="false" i="false" u="none" strike="noStrike" spc="-128">
                <a:solidFill>
                  <a:srgbClr val="FFFFFF"/>
                </a:solidFill>
                <a:ea typeface="SANGJU Gotgam"/>
              </a:rPr>
              <a:t>페이지</a:t>
            </a:r>
            <a:r>
              <a:rPr lang="en-US" sz="6400" b="false" i="false" u="none" strike="noStrike" spc="-128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6400" b="false" i="false" u="none" strike="noStrike" spc="-128">
                <a:solidFill>
                  <a:srgbClr val="FFFFFF"/>
                </a:solidFill>
                <a:ea typeface="SANGJU Gotgam"/>
              </a:rPr>
              <a:t>제목</a:t>
            </a:r>
            <a:r>
              <a:rPr lang="en-US" sz="6400" b="false" i="false" u="none" strike="noStrike" spc="-128">
                <a:solidFill>
                  <a:srgbClr val="FFFFFF"/>
                </a:solidFill>
                <a:latin typeface="SANGJU Gotgam"/>
              </a:rPr>
              <a:t>Hear Here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48000" y="5435600"/>
            <a:ext cx="107442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39440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첫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번째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48000" y="8953500"/>
            <a:ext cx="107442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39440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두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번째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84700" y="10160000"/>
            <a:ext cx="2882900" cy="469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9479"/>
              </a:lnSpc>
            </a:pPr>
            <a:r>
              <a:rPr lang="en" sz="2666" b="false" i="false" u="none" strike="noStrike" spc="-53">
                <a:solidFill>
                  <a:srgbClr val="FFFFFF"/>
                </a:solidFill>
                <a:ea typeface="Cafe24 Ssurround air"/>
              </a:rPr>
              <a:t>키워드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48000" y="6311900"/>
            <a:ext cx="10693400" cy="838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48000" y="9829800"/>
            <a:ext cx="10693400" cy="838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false" i="false" u="none" strike="noStrike" spc="-43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133" b="false" i="false" u="none" strike="noStrike" spc="-43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349500" y="9639300"/>
            <a:ext cx="2628900" cy="4254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791200" y="6896100"/>
            <a:ext cx="3657600" cy="5486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7195800" y="8382000"/>
            <a:ext cx="5486400" cy="5334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09700" y="8191500"/>
            <a:ext cx="2946400" cy="5486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7162800"/>
            <a:ext cx="3276600" cy="5486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1602700" y="8902700"/>
            <a:ext cx="3200400" cy="5486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41400" y="9867900"/>
            <a:ext cx="24257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 rot="0">
            <a:off x="749300" y="2743200"/>
            <a:ext cx="22809200" cy="10274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62200" y="7620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시스템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구성도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-304800"/>
            <a:ext cx="3060700" cy="306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43300" y="50800"/>
            <a:ext cx="2781300" cy="293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4800" y="3683000"/>
            <a:ext cx="2260600" cy="2260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68500" y="8991600"/>
            <a:ext cx="3136900" cy="386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118100" y="9029700"/>
            <a:ext cx="2044700" cy="3606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53300" y="9029700"/>
            <a:ext cx="2260600" cy="360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724400" y="2527300"/>
            <a:ext cx="2832100" cy="283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53900" y="3263900"/>
            <a:ext cx="2781300" cy="2781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9253200" y="3060700"/>
            <a:ext cx="3200400" cy="3200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7145000" y="3517900"/>
            <a:ext cx="3200400" cy="3200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9494500" y="9131300"/>
            <a:ext cx="2616200" cy="3327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414500" y="8369300"/>
            <a:ext cx="3327400" cy="3327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-38100" y="8991600"/>
            <a:ext cx="1714500" cy="3479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626600" y="2730500"/>
            <a:ext cx="2514600" cy="3251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073900" y="3302000"/>
            <a:ext cx="3251200" cy="3251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9700" y="6273800"/>
            <a:ext cx="2768600" cy="2171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136900" y="6019800"/>
            <a:ext cx="22987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5334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0">
            <a:off x="22021800" y="5905500"/>
            <a:ext cx="1651000" cy="1651000"/>
          </a:xfrm>
          <a:prstGeom prst="rect">
            <a:avLst/>
          </a:prstGeom>
          <a:effectLst>
            <a:outerShdw dir="2700000" dist="0" blurRad="437651">
              <a:srgbClr val="FFFFFF">
                <a:alpha val="5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7772400"/>
            <a:ext cx="8255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540000" y="6286500"/>
            <a:ext cx="9258300" cy="1143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2839"/>
              </a:lnSpc>
            </a:pPr>
            <a:r>
              <a:rPr lang="ko-KR" sz="6400" b="false" i="false" u="none" strike="noStrike" spc="-128">
                <a:solidFill>
                  <a:srgbClr val="FFFFFF"/>
                </a:solidFill>
                <a:ea typeface="SANGJU Gotgam"/>
              </a:rPr>
              <a:t>페이지</a:t>
            </a:r>
            <a:r>
              <a:rPr lang="en-US" sz="6400" b="false" i="false" u="none" strike="noStrike" spc="-128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6400" b="false" i="false" u="none" strike="noStrike" spc="-128">
                <a:solidFill>
                  <a:srgbClr val="FFFFFF"/>
                </a:solidFill>
                <a:ea typeface="SANGJU Gotgam"/>
              </a:rPr>
              <a:t>제목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7000" y="2857500"/>
            <a:ext cx="9118600" cy="10414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39440"/>
              </a:lnSpc>
            </a:pP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27000" y="5168900"/>
            <a:ext cx="9118600" cy="10414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9440"/>
              </a:lnSpc>
            </a:pP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27000" y="7493000"/>
            <a:ext cx="91186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7000" y="9804400"/>
            <a:ext cx="91186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 spc="-53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666" b="false" i="false" u="none" strike="noStrike" spc="-53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5334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7900" y="7772400"/>
            <a:ext cx="8255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" y="1333500"/>
            <a:ext cx="1270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540000" y="6286500"/>
            <a:ext cx="7988300" cy="1143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2839"/>
              </a:lnSpc>
            </a:pPr>
            <a:r>
              <a:rPr lang="ko-KR" sz="6400" b="false" i="false" u="none" strike="noStrike" spc="-128">
                <a:solidFill>
                  <a:srgbClr val="FFFFFF"/>
                </a:solidFill>
                <a:ea typeface="SANGJU Gotgam"/>
              </a:rPr>
              <a:t>페이지</a:t>
            </a:r>
            <a:r>
              <a:rPr lang="en-US" sz="6400" b="false" i="false" u="none" strike="noStrike" spc="-128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6400" b="false" i="false" u="none" strike="noStrike" spc="-128">
                <a:solidFill>
                  <a:srgbClr val="FFFFFF"/>
                </a:solidFill>
                <a:ea typeface="SANGJU Gotgam"/>
              </a:rPr>
              <a:t>제목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57000" y="3390900"/>
            <a:ext cx="46355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첫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번째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35500" y="3390900"/>
            <a:ext cx="46355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두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번째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57000" y="7493000"/>
            <a:ext cx="46355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세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번째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35500" y="7493000"/>
            <a:ext cx="4635500" cy="5715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네</a:t>
            </a:r>
            <a:r>
              <a:rPr lang="en-US" sz="3200" b="false" i="false" u="none" strike="noStrike" spc="-64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200" b="false" i="false" u="none" strike="noStrike" spc="-64">
                <a:solidFill>
                  <a:srgbClr val="FFFFFF"/>
                </a:solidFill>
                <a:ea typeface="SANGJU Gotgam"/>
              </a:rPr>
              <a:t>번째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7000" y="4267200"/>
            <a:ext cx="45974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35500" y="4267200"/>
            <a:ext cx="45974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57000" y="8369300"/>
            <a:ext cx="45974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35500" y="8369300"/>
            <a:ext cx="4597400" cy="196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9440"/>
              </a:lnSpc>
            </a:pP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 spc="-48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400" b="false" i="false" u="none" strike="noStrike" spc="-48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5334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7772400"/>
            <a:ext cx="8255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" y="1333500"/>
            <a:ext cx="127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0">
            <a:off x="9296400" y="6121400"/>
            <a:ext cx="125603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0">
            <a:off x="9296400" y="7772400"/>
            <a:ext cx="125603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0">
            <a:off x="9296400" y="9436100"/>
            <a:ext cx="125603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0">
            <a:off x="9296400" y="11087100"/>
            <a:ext cx="125603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alphaModFix amt="13000"/>
          </a:blip>
          <a:stretch>
            <a:fillRect/>
          </a:stretch>
        </p:blipFill>
        <p:spPr>
          <a:xfrm rot="0">
            <a:off x="2552700" y="4851400"/>
            <a:ext cx="6007100" cy="129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alphaModFix amt="13000"/>
          </a:blip>
          <a:stretch>
            <a:fillRect/>
          </a:stretch>
        </p:blipFill>
        <p:spPr>
          <a:xfrm rot="0">
            <a:off x="2552700" y="6502400"/>
            <a:ext cx="6007100" cy="129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>
            <a:alphaModFix amt="13000"/>
          </a:blip>
          <a:stretch>
            <a:fillRect/>
          </a:stretch>
        </p:blipFill>
        <p:spPr>
          <a:xfrm rot="0">
            <a:off x="2552700" y="8166100"/>
            <a:ext cx="6007100" cy="129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>
            <a:alphaModFix amt="13000"/>
          </a:blip>
          <a:stretch>
            <a:fillRect/>
          </a:stretch>
        </p:blipFill>
        <p:spPr>
          <a:xfrm rot="0">
            <a:off x="2552700" y="9817100"/>
            <a:ext cx="6007100" cy="1295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400300" y="2590800"/>
            <a:ext cx="19596100" cy="1511300"/>
          </a:xfrm>
          <a:prstGeom prst="rect">
            <a:avLst/>
          </a:prstGeom>
        </p:spPr>
        <p:txBody>
          <a:bodyPr anchor="t" rtlCol="false" lIns="0" tIns="108373" rIns="0" bIns="0"/>
          <a:lstStyle/>
          <a:p>
            <a:pPr algn="ctr" lvl="0">
              <a:lnSpc>
                <a:spcPct val="99600"/>
              </a:lnSpc>
            </a:pPr>
            <a:r>
              <a:rPr lang="ko-KR" sz="8533" b="false" i="false" u="none" strike="noStrike">
                <a:solidFill>
                  <a:srgbClr val="FFFFFF"/>
                </a:solidFill>
                <a:ea typeface="SANGJU Gotgam"/>
              </a:rPr>
              <a:t>이곳에</a:t>
            </a:r>
            <a:r>
              <a:rPr lang="en-US" sz="85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8533" b="false" i="false" u="none" strike="noStrike">
                <a:solidFill>
                  <a:srgbClr val="FFFFFF"/>
                </a:solidFill>
                <a:ea typeface="SANGJU Gotgam"/>
              </a:rPr>
              <a:t>제목을</a:t>
            </a:r>
            <a:r>
              <a:rPr lang="en-US" sz="85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85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89200" y="5168900"/>
            <a:ext cx="6134100" cy="660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>
                <a:solidFill>
                  <a:srgbClr val="FFFFFF"/>
                </a:solidFill>
                <a:ea typeface="SANGJU Gotgam"/>
              </a:rPr>
              <a:t>내용을</a:t>
            </a:r>
            <a:r>
              <a:rPr lang="en-US" sz="37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7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89200" y="6819900"/>
            <a:ext cx="6134100" cy="660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>
                <a:solidFill>
                  <a:srgbClr val="FFFFFF"/>
                </a:solidFill>
                <a:ea typeface="SANGJU Gotgam"/>
              </a:rPr>
              <a:t>내용을</a:t>
            </a:r>
            <a:r>
              <a:rPr lang="en-US" sz="37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7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89200" y="8483600"/>
            <a:ext cx="6134100" cy="660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>
                <a:solidFill>
                  <a:srgbClr val="FFFFFF"/>
                </a:solidFill>
                <a:ea typeface="SANGJU Gotgam"/>
              </a:rPr>
              <a:t>내용을</a:t>
            </a:r>
            <a:r>
              <a:rPr lang="en-US" sz="37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7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89200" y="10134600"/>
            <a:ext cx="6134100" cy="660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>
                <a:solidFill>
                  <a:srgbClr val="FFFFFF"/>
                </a:solidFill>
                <a:ea typeface="SANGJU Gotgam"/>
              </a:rPr>
              <a:t>내용을</a:t>
            </a:r>
            <a:r>
              <a:rPr lang="en-US" sz="37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7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83700" y="5016500"/>
            <a:ext cx="12661900" cy="977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전달할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있도록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간결하게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좋아요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83700" y="6667500"/>
            <a:ext cx="12661900" cy="977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전달할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있도록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간결하게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좋아요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83700" y="8318500"/>
            <a:ext cx="12661900" cy="977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전달할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있도록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간결하게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좋아요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83700" y="9969500"/>
            <a:ext cx="12661900" cy="977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전달할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있도록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간결하게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좋아요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5334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0">
            <a:off x="22021800" y="5905500"/>
            <a:ext cx="1651000" cy="1651000"/>
          </a:xfrm>
          <a:prstGeom prst="rect">
            <a:avLst/>
          </a:prstGeom>
          <a:effectLst>
            <a:outerShdw dir="2700000" dist="0" blurRad="437651">
              <a:srgbClr val="FFFFFF">
                <a:alpha val="5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7772400"/>
            <a:ext cx="8255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349500" y="2540000"/>
            <a:ext cx="19672300" cy="1511300"/>
          </a:xfrm>
          <a:prstGeom prst="rect">
            <a:avLst/>
          </a:prstGeom>
        </p:spPr>
        <p:txBody>
          <a:bodyPr anchor="t" rtlCol="false" lIns="0" tIns="108373" rIns="0" bIns="0"/>
          <a:lstStyle/>
          <a:p>
            <a:pPr algn="ctr" lvl="0">
              <a:lnSpc>
                <a:spcPct val="99600"/>
              </a:lnSpc>
            </a:pPr>
            <a:r>
              <a:rPr lang="ko-KR" sz="8533" b="false" i="false" u="none" strike="noStrike">
                <a:solidFill>
                  <a:srgbClr val="FFFFFF"/>
                </a:solidFill>
                <a:ea typeface="SANGJU Gotgam"/>
              </a:rPr>
              <a:t>이곳에</a:t>
            </a:r>
            <a:r>
              <a:rPr lang="en-US" sz="85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8533" b="false" i="false" u="none" strike="noStrike">
                <a:solidFill>
                  <a:srgbClr val="FFFFFF"/>
                </a:solidFill>
                <a:ea typeface="SANGJU Gotgam"/>
              </a:rPr>
              <a:t>제목을</a:t>
            </a:r>
            <a:r>
              <a:rPr lang="en-US" sz="85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85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16300" y="5359400"/>
            <a:ext cx="4457700" cy="711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SANGJU Gotgam"/>
              </a:rPr>
              <a:t>핵심</a:t>
            </a:r>
            <a:r>
              <a:rPr lang="en-US" sz="4000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SANGJU Gotgam"/>
              </a:rPr>
              <a:t>키워드</a:t>
            </a:r>
            <a:r>
              <a:rPr lang="en-US" sz="4000" b="false" i="false" u="none" strike="noStrike">
                <a:solidFill>
                  <a:srgbClr val="FFFFFF"/>
                </a:solidFill>
                <a:latin typeface="SANGJU Gotgam"/>
              </a:rPr>
              <a:t> 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28000" y="5359400"/>
            <a:ext cx="4457700" cy="711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SANGJU Gotgam"/>
              </a:rPr>
              <a:t>핵심</a:t>
            </a:r>
            <a:r>
              <a:rPr lang="en-US" sz="4000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SANGJU Gotgam"/>
              </a:rPr>
              <a:t>키워드</a:t>
            </a:r>
            <a:r>
              <a:rPr lang="en-US" sz="4000" b="false" i="false" u="none" strike="noStrike">
                <a:solidFill>
                  <a:srgbClr val="FFFFFF"/>
                </a:solidFill>
                <a:latin typeface="SANGJU Gotgam"/>
              </a:rPr>
              <a:t> 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39700" y="5359400"/>
            <a:ext cx="4457700" cy="711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SANGJU Gotgam"/>
              </a:rPr>
              <a:t>핵심</a:t>
            </a:r>
            <a:r>
              <a:rPr lang="en-US" sz="4000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SANGJU Gotgam"/>
              </a:rPr>
              <a:t>키워드</a:t>
            </a:r>
            <a:r>
              <a:rPr lang="en-US" sz="4000" b="false" i="false" u="none" strike="noStrike">
                <a:solidFill>
                  <a:srgbClr val="FFFFFF"/>
                </a:solidFill>
                <a:latin typeface="SANGJU Gotgam"/>
              </a:rPr>
              <a:t>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51400" y="5359400"/>
            <a:ext cx="4457700" cy="711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SANGJU Gotgam"/>
              </a:rPr>
              <a:t>핵심</a:t>
            </a:r>
            <a:r>
              <a:rPr lang="en-US" sz="4000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SANGJU Gotgam"/>
              </a:rPr>
              <a:t>키워드</a:t>
            </a:r>
            <a:r>
              <a:rPr lang="en-US" sz="4000" b="false" i="false" u="none" strike="noStrike">
                <a:solidFill>
                  <a:srgbClr val="FFFFFF"/>
                </a:solidFill>
                <a:latin typeface="SANGJU Gotgam"/>
              </a:rPr>
              <a:t> 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16300" y="6388100"/>
            <a:ext cx="3543300" cy="2857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페이지의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레이아웃을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용도에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맞게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다양하게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활용해주세요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28000" y="6388100"/>
            <a:ext cx="3543300" cy="2857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페이지의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레이아웃을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용도에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맞게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다양하게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활용해주세요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39700" y="6388100"/>
            <a:ext cx="3543300" cy="2857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페이지의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레이아웃을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용도에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맞게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다양하게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활용해주세요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51400" y="6388100"/>
            <a:ext cx="3543300" cy="2857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페이지의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레이아웃을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용도에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맞게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다양하게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활용해주세요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533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14700" y="9512300"/>
            <a:ext cx="4495800" cy="9398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26400" y="9512300"/>
            <a:ext cx="4495800" cy="9398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38100" y="9512300"/>
            <a:ext cx="4495800" cy="9398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449800" y="9512300"/>
            <a:ext cx="4508500" cy="9398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algn="l" lvl="1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핵심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문장을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5334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7772400"/>
            <a:ext cx="8255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" y="1333500"/>
            <a:ext cx="127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 rot="0">
            <a:off x="2603500" y="4876800"/>
            <a:ext cx="4267200" cy="416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 rot="0">
            <a:off x="7569200" y="4876800"/>
            <a:ext cx="4267200" cy="416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 rot="0">
            <a:off x="12547600" y="4876800"/>
            <a:ext cx="4267200" cy="416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 rot="0">
            <a:off x="17513300" y="4876800"/>
            <a:ext cx="4267200" cy="416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3187700" y="10325100"/>
            <a:ext cx="444500" cy="533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362200" y="2590800"/>
            <a:ext cx="19646900" cy="1511300"/>
          </a:xfrm>
          <a:prstGeom prst="rect">
            <a:avLst/>
          </a:prstGeom>
        </p:spPr>
        <p:txBody>
          <a:bodyPr anchor="t" rtlCol="false" lIns="0" tIns="108373" rIns="0" bIns="0"/>
          <a:lstStyle/>
          <a:p>
            <a:pPr algn="ctr" lvl="0">
              <a:lnSpc>
                <a:spcPct val="99600"/>
              </a:lnSpc>
            </a:pPr>
            <a:r>
              <a:rPr lang="ko-KR" sz="8533" b="false" i="false" u="none" strike="noStrike">
                <a:solidFill>
                  <a:srgbClr val="FFFFFF"/>
                </a:solidFill>
                <a:ea typeface="SANGJU Gotgam"/>
              </a:rPr>
              <a:t>이곳에</a:t>
            </a:r>
            <a:r>
              <a:rPr lang="en-US" sz="85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8533" b="false" i="false" u="none" strike="noStrike">
                <a:solidFill>
                  <a:srgbClr val="FFFFFF"/>
                </a:solidFill>
                <a:ea typeface="SANGJU Gotgam"/>
              </a:rPr>
              <a:t>제목을</a:t>
            </a:r>
            <a:r>
              <a:rPr lang="en-US" sz="85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85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28900" y="5664200"/>
            <a:ext cx="4229100" cy="133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SANGJU Gotgam"/>
              </a:rPr>
              <a:t>내용을</a:t>
            </a:r>
          </a:p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94600" y="5664200"/>
            <a:ext cx="4229100" cy="133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SANGJU Gotgam"/>
              </a:rPr>
              <a:t>내용을</a:t>
            </a:r>
          </a:p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60300" y="5664200"/>
            <a:ext cx="4229100" cy="133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SANGJU Gotgam"/>
              </a:rPr>
              <a:t>내용을</a:t>
            </a:r>
          </a:p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26000" y="5664200"/>
            <a:ext cx="4229100" cy="133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SANGJU Gotgam"/>
              </a:rPr>
              <a:t>내용을</a:t>
            </a:r>
          </a:p>
          <a:p>
            <a:pPr algn="ctr" lvl="0">
              <a:lnSpc>
                <a:spcPct val="116199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51100" y="10033000"/>
            <a:ext cx="19469100" cy="1117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페이지의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레이아웃을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용도에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맞게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다양하게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활용해주세요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.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더블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클릭해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내용을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자유롭게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주제와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관련된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세부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내용을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입력해주세요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.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페이지의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레이아웃을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용도에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맞게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다양하게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SANGJU Gotgam"/>
              </a:rPr>
              <a:t>활용해주세요</a:t>
            </a:r>
            <a:r>
              <a:rPr lang="en-US" sz="2933" b="false" i="false" u="none" strike="noStrike">
                <a:solidFill>
                  <a:srgbClr val="FFFFFF"/>
                </a:solidFill>
                <a:latin typeface="SANGJU Gotgam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90800" y="7277100"/>
            <a:ext cx="42926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</a:p>
          <a:p>
            <a:pPr algn="ctr" lvl="0">
              <a:lnSpc>
                <a:spcPct val="124499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56500" y="7277100"/>
            <a:ext cx="42926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</a:p>
          <a:p>
            <a:pPr algn="ctr" lvl="0">
              <a:lnSpc>
                <a:spcPct val="124499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34900" y="7277100"/>
            <a:ext cx="42926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</a:p>
          <a:p>
            <a:pPr algn="ctr" lvl="0">
              <a:lnSpc>
                <a:spcPct val="124499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500600" y="7277100"/>
            <a:ext cx="42926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더블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클릭해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내용을</a:t>
            </a:r>
          </a:p>
          <a:p>
            <a:pPr algn="ctr" lvl="0">
              <a:lnSpc>
                <a:spcPct val="124499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자유롭게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Cafe24 Ssurround air"/>
              </a:rPr>
              <a:t>입력해주세요</a:t>
            </a:r>
            <a:r>
              <a:rPr lang="en-US" sz="2666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09900" y="12077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2900" y="8928100"/>
            <a:ext cx="5842000" cy="273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0000" y="1333500"/>
            <a:ext cx="127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017000" y="8928100"/>
            <a:ext cx="5842000" cy="273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08400" y="8928100"/>
            <a:ext cx="5842000" cy="273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270000" y="5118100"/>
            <a:ext cx="6540500" cy="6946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 rot="0">
            <a:off x="16065500" y="5118100"/>
            <a:ext cx="6540500" cy="6946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 rot="0">
            <a:off x="8661400" y="5118100"/>
            <a:ext cx="6540500" cy="694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alphaModFix amt="75000"/>
          </a:blip>
          <a:stretch>
            <a:fillRect/>
          </a:stretch>
        </p:blipFill>
        <p:spPr>
          <a:xfrm rot="0">
            <a:off x="16065500" y="3314700"/>
            <a:ext cx="7035800" cy="1193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>
            <a:alphaModFix amt="55000"/>
          </a:blip>
          <a:stretch>
            <a:fillRect/>
          </a:stretch>
        </p:blipFill>
        <p:spPr>
          <a:xfrm rot="0">
            <a:off x="8661400" y="3314700"/>
            <a:ext cx="7048500" cy="1193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>
            <a:alphaModFix amt="35000"/>
          </a:blip>
          <a:stretch>
            <a:fillRect/>
          </a:stretch>
        </p:blipFill>
        <p:spPr>
          <a:xfrm rot="0">
            <a:off x="1282700" y="3314700"/>
            <a:ext cx="7048500" cy="1193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74800" y="1295400"/>
            <a:ext cx="216789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210 Santorini Light"/>
              </a:rPr>
              <a:t>비즈니스</a:t>
            </a:r>
            <a:r>
              <a:rPr lang="en-US" sz="4000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210 Santorini Light"/>
              </a:rPr>
              <a:t>확대</a:t>
            </a:r>
            <a:r>
              <a:rPr lang="en-US" sz="4000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210 Santorini Light"/>
              </a:rPr>
              <a:t>프로세스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00300" y="3556000"/>
            <a:ext cx="48133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FFFFFF"/>
                </a:solidFill>
                <a:latin typeface="210 Santorini Light"/>
              </a:rPr>
              <a:t>Step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91700" y="3556000"/>
            <a:ext cx="48133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FFFFFF"/>
                </a:solidFill>
                <a:latin typeface="210 Santorini Light"/>
              </a:rPr>
              <a:t>Step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183100" y="3556000"/>
            <a:ext cx="48133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FFFFFF"/>
                </a:solidFill>
                <a:latin typeface="210 Santorini Light"/>
              </a:rPr>
              <a:t>Step 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90700" y="5613400"/>
            <a:ext cx="55118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FFFFFF"/>
                </a:solidFill>
                <a:latin typeface="210 Cheoeumcheoreom Regular"/>
              </a:rPr>
              <a:t>Step 1 </a:t>
            </a:r>
            <a:r>
              <a:rPr lang="ko-KR" sz="2933" b="false" i="false" u="none" strike="noStrike">
                <a:solidFill>
                  <a:srgbClr val="FFFFFF"/>
                </a:solidFill>
                <a:ea typeface="210 Cheoeumcheoreom Regular"/>
              </a:rPr>
              <a:t>키워드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Cheoeumcheoreom Regular"/>
              </a:rPr>
              <a:t>입력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82100" y="5613400"/>
            <a:ext cx="55118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FFFFFF"/>
                </a:solidFill>
                <a:latin typeface="210 Cheoeumcheoreom Regular"/>
              </a:rPr>
              <a:t>Step 2 </a:t>
            </a:r>
            <a:r>
              <a:rPr lang="ko-KR" sz="2933" b="false" i="false" u="none" strike="noStrike">
                <a:solidFill>
                  <a:srgbClr val="FFFFFF"/>
                </a:solidFill>
                <a:ea typeface="210 Cheoeumcheoreom Regular"/>
              </a:rPr>
              <a:t>키워드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Cheoeumcheoreom Regular"/>
              </a:rPr>
              <a:t>입력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573500" y="5613400"/>
            <a:ext cx="55118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FFFFFF"/>
                </a:solidFill>
                <a:latin typeface="210 Cheoeumcheoreom Regular"/>
              </a:rPr>
              <a:t>Step 3 </a:t>
            </a:r>
            <a:r>
              <a:rPr lang="ko-KR" sz="2933" b="false" i="false" u="none" strike="noStrike">
                <a:solidFill>
                  <a:srgbClr val="FFFFFF"/>
                </a:solidFill>
                <a:ea typeface="210 Cheoeumcheoreom Regular"/>
              </a:rPr>
              <a:t>키워드</a:t>
            </a:r>
            <a:r>
              <a:rPr lang="en-US" sz="2933" b="false" i="false" u="none" strike="noStrike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210 Cheoeumcheoreom Regular"/>
              </a:rPr>
              <a:t>입력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62100" y="6362700"/>
            <a:ext cx="5956300" cy="2197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이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페이지에서는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비즈니스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프로세스를</a:t>
            </a:r>
          </a:p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기록할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수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있습니다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.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각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단계를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입력하여</a:t>
            </a:r>
          </a:p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비즈니스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전개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과정을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명확하게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표현해</a:t>
            </a:r>
          </a:p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보세요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.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전체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전략이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한눈에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들어옵니다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66200" y="6362700"/>
            <a:ext cx="5956300" cy="2197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여기에서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비즈니스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워크플로를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정리할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수</a:t>
            </a:r>
          </a:p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있습니다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.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시간이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지남에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따라</a:t>
            </a:r>
          </a:p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각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단계가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어떻게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발전하는지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명확하게</a:t>
            </a:r>
          </a:p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설명해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주세요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.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357600" y="6362700"/>
            <a:ext cx="5956300" cy="2197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단계별로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주요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활동과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목표를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작성해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주세요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이를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통해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프로세스의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완성도를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높일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수</a:t>
            </a:r>
          </a:p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있습니다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.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비즈니스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프로세스의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시작부터</a:t>
            </a:r>
          </a:p>
          <a:p>
            <a:pPr algn="ctr" lvl="0">
              <a:lnSpc>
                <a:spcPct val="141100"/>
              </a:lnSpc>
            </a:pP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끝까지를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시각적으로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구성해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B6BCCC"/>
                </a:solidFill>
                <a:ea typeface="Pretendard Regular"/>
              </a:rPr>
              <a:t>보세요</a:t>
            </a:r>
            <a:r>
              <a:rPr lang="en-US" sz="2666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09900" y="12077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0000" y="1333500"/>
            <a:ext cx="127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991100" y="5664200"/>
            <a:ext cx="800100" cy="563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65400" y="4724400"/>
            <a:ext cx="5651500" cy="304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1785600" y="5664200"/>
            <a:ext cx="800100" cy="563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59900" y="4724400"/>
            <a:ext cx="5651500" cy="304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8592800" y="5664200"/>
            <a:ext cx="800100" cy="563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154400" y="4724400"/>
            <a:ext cx="5651500" cy="304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alphaModFix amt="10000"/>
          </a:blip>
          <a:stretch>
            <a:fillRect/>
          </a:stretch>
        </p:blipFill>
        <p:spPr>
          <a:xfrm rot="0">
            <a:off x="2616200" y="9194800"/>
            <a:ext cx="5562600" cy="191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alphaModFix amt="10000"/>
          </a:blip>
          <a:stretch>
            <a:fillRect/>
          </a:stretch>
        </p:blipFill>
        <p:spPr>
          <a:xfrm rot="0">
            <a:off x="9410700" y="9194800"/>
            <a:ext cx="5562600" cy="1917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10000"/>
          </a:blip>
          <a:stretch>
            <a:fillRect/>
          </a:stretch>
        </p:blipFill>
        <p:spPr>
          <a:xfrm rot="0">
            <a:off x="16205200" y="9194800"/>
            <a:ext cx="5562600" cy="1917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 rot="-10800000">
            <a:off x="3022600" y="8458200"/>
            <a:ext cx="18338800" cy="38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413000" y="2552700"/>
            <a:ext cx="19570700" cy="1511300"/>
          </a:xfrm>
          <a:prstGeom prst="rect">
            <a:avLst/>
          </a:prstGeom>
        </p:spPr>
        <p:txBody>
          <a:bodyPr anchor="t" rtlCol="false" lIns="0" tIns="108373" rIns="0" bIns="0"/>
          <a:lstStyle/>
          <a:p>
            <a:pPr algn="ctr" lvl="0">
              <a:lnSpc>
                <a:spcPct val="99600"/>
              </a:lnSpc>
            </a:pPr>
            <a:r>
              <a:rPr lang="ko-KR" sz="8533" b="false" i="false" u="none" strike="noStrike">
                <a:solidFill>
                  <a:srgbClr val="FFFFFF"/>
                </a:solidFill>
                <a:ea typeface="210 Santorini Light"/>
              </a:rPr>
              <a:t>이곳에</a:t>
            </a:r>
            <a:r>
              <a:rPr lang="en-US" sz="85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8533" b="false" i="false" u="none" strike="noStrike">
                <a:solidFill>
                  <a:srgbClr val="FFFFFF"/>
                </a:solidFill>
                <a:ea typeface="210 Santorini Light"/>
              </a:rPr>
              <a:t>제목을</a:t>
            </a:r>
            <a:r>
              <a:rPr lang="en-US" sz="8533" b="false" i="false" u="none" strike="noStrike">
                <a:solidFill>
                  <a:srgbClr val="FFFFFF"/>
                </a:solidFill>
                <a:latin typeface="210 Santorini Light"/>
              </a:rPr>
              <a:t> </a:t>
            </a:r>
            <a:r>
              <a:rPr lang="ko-KR" sz="8533" b="false" i="false" u="none" strike="noStrike">
                <a:solidFill>
                  <a:srgbClr val="FFFFFF"/>
                </a:solidFill>
                <a:ea typeface="210 Santorini Light"/>
              </a:rPr>
              <a:t>입력해주세요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52700" y="8128000"/>
            <a:ext cx="56896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210 Cheoeumcheoreom Regular"/>
              </a:rPr>
              <a:t>첫</a:t>
            </a:r>
            <a:r>
              <a:rPr lang="en-US" sz="4000" b="false" i="false" u="none" strike="noStrike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210 Cheoeumcheoreom Regular"/>
              </a:rPr>
              <a:t>번째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7200" y="8128000"/>
            <a:ext cx="56896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210 Cheoeumcheoreom Regular"/>
              </a:rPr>
              <a:t>두</a:t>
            </a:r>
            <a:r>
              <a:rPr lang="en-US" sz="4000" b="false" i="false" u="none" strike="noStrike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210 Cheoeumcheoreom Regular"/>
              </a:rPr>
              <a:t>번째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41700" y="8128000"/>
            <a:ext cx="56896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210 Cheoeumcheoreom Regular"/>
              </a:rPr>
              <a:t>세</a:t>
            </a:r>
            <a:r>
              <a:rPr lang="en-US" sz="4000" b="false" i="false" u="none" strike="noStrike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210 Cheoeumcheoreom Regular"/>
              </a:rPr>
              <a:t>번째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54300" y="9525000"/>
            <a:ext cx="5486400" cy="1270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핵심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내용을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쉽게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전달할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수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있도록</a:t>
            </a:r>
          </a:p>
          <a:p>
            <a:pPr algn="ctr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간결하게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작성하면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좋아요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본문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내용을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입력해주세요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48800" y="9525000"/>
            <a:ext cx="5486400" cy="1270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핵심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내용을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쉽게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전달할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수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있도록</a:t>
            </a:r>
          </a:p>
          <a:p>
            <a:pPr algn="ctr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간결하게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작성하면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좋아요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본문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내용을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입력해주세요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243300" y="9525000"/>
            <a:ext cx="5486400" cy="1270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핵심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내용을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쉽게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전달할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수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있도록</a:t>
            </a:r>
          </a:p>
          <a:p>
            <a:pPr algn="ctr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간결하게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작성하면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좋아요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본문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내용을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266" b="false" i="false" u="none" strike="noStrike">
                <a:solidFill>
                  <a:srgbClr val="B6BCCC"/>
                </a:solidFill>
                <a:ea typeface="Pretendard Regular"/>
              </a:rPr>
              <a:t>입력해주세요</a:t>
            </a:r>
            <a:r>
              <a:rPr lang="en-US" sz="2266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0200" y="-38100"/>
            <a:ext cx="3314700" cy="449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878800" y="-38100"/>
            <a:ext cx="3314700" cy="449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0">
            <a:off x="16827500" y="-838200"/>
            <a:ext cx="2527300" cy="2514600"/>
          </a:xfrm>
          <a:prstGeom prst="rect">
            <a:avLst/>
          </a:prstGeom>
          <a:effectLst>
            <a:outerShdw dir="2700000" dist="0" blurRad="664971">
              <a:srgbClr val="FFFFFF">
                <a:alpha val="5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-635000" y="5130800"/>
            <a:ext cx="2540000" cy="2540000"/>
          </a:xfrm>
          <a:prstGeom prst="rect">
            <a:avLst/>
          </a:prstGeom>
          <a:effectLst>
            <a:outerShdw dir="2700000" dist="0" blurRad="672050">
              <a:srgbClr val="FFFFFF">
                <a:alpha val="55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113500" y="14859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35200" y="1765300"/>
            <a:ext cx="8255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 rot="0">
            <a:off x="1993900" y="4584700"/>
            <a:ext cx="4826000" cy="673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 rot="0">
            <a:off x="7213600" y="5257800"/>
            <a:ext cx="4826000" cy="673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 rot="0">
            <a:off x="12433300" y="4597400"/>
            <a:ext cx="4826000" cy="6718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 rot="0">
            <a:off x="17640300" y="5257800"/>
            <a:ext cx="4826000" cy="673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93900" y="4572000"/>
            <a:ext cx="4826000" cy="271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213600" y="5257800"/>
            <a:ext cx="4826000" cy="271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33300" y="4584700"/>
            <a:ext cx="4826000" cy="2717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640300" y="5257800"/>
            <a:ext cx="4826000" cy="2717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09900" y="12077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993900" y="11290300"/>
            <a:ext cx="4826000" cy="50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433300" y="11290300"/>
            <a:ext cx="4826000" cy="50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213600" y="11950700"/>
            <a:ext cx="4826000" cy="50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640300" y="11950700"/>
            <a:ext cx="4826000" cy="50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879600" y="2324100"/>
            <a:ext cx="8737600" cy="13335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2400300" y="7835900"/>
            <a:ext cx="4102100" cy="1079500"/>
          </a:xfrm>
          <a:prstGeom prst="rect">
            <a:avLst/>
          </a:prstGeom>
        </p:spPr>
        <p:txBody>
          <a:bodyPr anchor="t" rtlCol="false" lIns="0" tIns="26416" rIns="0" bIns="0"/>
          <a:lstStyle/>
          <a:p>
            <a:pPr algn="l" lvl="0">
              <a:lnSpc>
                <a:spcPct val="105410"/>
              </a:lnSpc>
            </a:pP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문화</a:t>
            </a:r>
            <a:r>
              <a:rPr lang="en-US" sz="3200" b="false" i="false" u="none" strike="noStrike" spc="-16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교육</a:t>
            </a:r>
            <a:r>
              <a:rPr lang="en-US" sz="3200" b="false" i="false" u="none" strike="noStrike" spc="-16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인식</a:t>
            </a:r>
          </a:p>
          <a:p>
            <a:pPr algn="l" lvl="0">
              <a:lnSpc>
                <a:spcPct val="105410"/>
              </a:lnSpc>
            </a:pP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프로그램</a:t>
            </a:r>
            <a:r>
              <a:rPr lang="en-US" sz="3200" b="false" i="false" u="none" strike="noStrike" spc="-16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강화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00300" y="9042400"/>
            <a:ext cx="40513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요약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주제와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관련된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설명을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입력해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주세요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있었던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일들의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키워드나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
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수치를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간단히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표기해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주셔도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좋아요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.
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852400" y="7835900"/>
            <a:ext cx="4102100" cy="1079500"/>
          </a:xfrm>
          <a:prstGeom prst="rect">
            <a:avLst/>
          </a:prstGeom>
        </p:spPr>
        <p:txBody>
          <a:bodyPr anchor="t" rtlCol="false" lIns="0" tIns="26416" rIns="0" bIns="0"/>
          <a:lstStyle/>
          <a:p>
            <a:pPr algn="l" lvl="0">
              <a:lnSpc>
                <a:spcPct val="105410"/>
              </a:lnSpc>
            </a:pP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신규</a:t>
            </a:r>
            <a:r>
              <a:rPr lang="en-US" sz="3200" b="false" i="false" u="none" strike="noStrike" spc="-16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예술교육</a:t>
            </a:r>
          </a:p>
          <a:p>
            <a:pPr algn="l" lvl="0">
              <a:lnSpc>
                <a:spcPct val="105410"/>
              </a:lnSpc>
            </a:pP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프로그램</a:t>
            </a:r>
            <a:r>
              <a:rPr lang="en-US" sz="3200" b="false" i="false" u="none" strike="noStrike" spc="-16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신설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852400" y="9042400"/>
            <a:ext cx="40513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요약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주제와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관련된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설명을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입력해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주세요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있었던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일들의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키워드나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
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수치를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간단히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표기해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주셔도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좋아요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.
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20000" y="8496300"/>
            <a:ext cx="4102100" cy="1079500"/>
          </a:xfrm>
          <a:prstGeom prst="rect">
            <a:avLst/>
          </a:prstGeom>
        </p:spPr>
        <p:txBody>
          <a:bodyPr anchor="t" rtlCol="false" lIns="0" tIns="26416" rIns="0" bIns="0"/>
          <a:lstStyle/>
          <a:p>
            <a:pPr algn="l" lvl="0">
              <a:lnSpc>
                <a:spcPct val="105410"/>
              </a:lnSpc>
            </a:pP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청소년</a:t>
            </a:r>
            <a:r>
              <a:rPr lang="en-US" sz="3200" b="false" i="false" u="none" strike="noStrike" spc="-16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및</a:t>
            </a:r>
            <a:r>
              <a:rPr lang="en-US" sz="3200" b="false" i="false" u="none" strike="noStrike" spc="-16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어린이</a:t>
            </a:r>
          </a:p>
          <a:p>
            <a:pPr algn="l" lvl="0">
              <a:lnSpc>
                <a:spcPct val="105410"/>
              </a:lnSpc>
            </a:pP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예술</a:t>
            </a:r>
            <a:r>
              <a:rPr lang="en-US" sz="3200" b="false" i="false" u="none" strike="noStrike" spc="-16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지원</a:t>
            </a:r>
            <a:r>
              <a:rPr lang="en-US" sz="3200" b="false" i="false" u="none" strike="noStrike" spc="-16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확대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20000" y="9702800"/>
            <a:ext cx="40513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요약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주제와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관련된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설명을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입력해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주세요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있었던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일들의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키워드나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
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수치를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간단히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표기해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주셔도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좋아요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.
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097500" y="8496300"/>
            <a:ext cx="4102100" cy="1079500"/>
          </a:xfrm>
          <a:prstGeom prst="rect">
            <a:avLst/>
          </a:prstGeom>
        </p:spPr>
        <p:txBody>
          <a:bodyPr anchor="t" rtlCol="false" lIns="0" tIns="26416" rIns="0" bIns="0"/>
          <a:lstStyle/>
          <a:p>
            <a:pPr algn="l" lvl="0">
              <a:lnSpc>
                <a:spcPct val="105410"/>
              </a:lnSpc>
            </a:pPr>
            <a:r>
              <a:rPr lang="en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미리센터</a:t>
            </a:r>
          </a:p>
          <a:p>
            <a:pPr algn="l" lvl="0">
              <a:lnSpc>
                <a:spcPct val="105410"/>
              </a:lnSpc>
            </a:pP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온라인</a:t>
            </a:r>
            <a:r>
              <a:rPr lang="en-US" sz="3200" b="false" i="false" u="none" strike="noStrike" spc="-16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서비스</a:t>
            </a:r>
            <a:r>
              <a:rPr lang="en-US" sz="3200" b="false" i="false" u="none" strike="noStrike" spc="-16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3200" b="false" i="false" u="none" strike="noStrike" spc="-160">
                <a:solidFill>
                  <a:srgbClr val="FFFFFF"/>
                </a:solidFill>
                <a:ea typeface="210 Cheoeumcheoreom Regular"/>
              </a:rPr>
              <a:t>런칭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8097500" y="9702800"/>
            <a:ext cx="40513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요약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주제와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관련된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설명을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입력해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주세요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있었던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일들의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키워드나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
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수치를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간단히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표기해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주셔도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6BCCC"/>
                </a:solidFill>
                <a:ea typeface="Pretendard Regular"/>
              </a:rPr>
              <a:t>좋아요</a:t>
            </a:r>
            <a:r>
              <a:rPr lang="en-US" sz="2000" b="false" i="false" u="none" strike="noStrike">
                <a:solidFill>
                  <a:srgbClr val="B6BCCC"/>
                </a:solidFill>
                <a:latin typeface="Pretendard Regular"/>
              </a:rPr>
              <a:t>.
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0200" y="-38100"/>
            <a:ext cx="3314700" cy="449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878800" y="-38100"/>
            <a:ext cx="3314700" cy="449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0">
            <a:off x="16827500" y="-838200"/>
            <a:ext cx="2527300" cy="2514600"/>
          </a:xfrm>
          <a:prstGeom prst="rect">
            <a:avLst/>
          </a:prstGeom>
          <a:effectLst>
            <a:outerShdw dir="2700000" dist="0" blurRad="664971">
              <a:srgbClr val="FFFFFF">
                <a:alpha val="5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-635000" y="5130800"/>
            <a:ext cx="2540000" cy="2540000"/>
          </a:xfrm>
          <a:prstGeom prst="rect">
            <a:avLst/>
          </a:prstGeom>
          <a:effectLst>
            <a:outerShdw dir="2700000" dist="0" blurRad="672050">
              <a:srgbClr val="FFFFFF">
                <a:alpha val="55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113500" y="14859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35200" y="1765300"/>
            <a:ext cx="8255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 rot="0">
            <a:off x="1993900" y="5702300"/>
            <a:ext cx="9931400" cy="642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009900" y="12077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 rot="0">
            <a:off x="1993900" y="4432300"/>
            <a:ext cx="9931400" cy="1270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93900" y="4432300"/>
            <a:ext cx="9931400" cy="3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480300" y="6692900"/>
            <a:ext cx="38100" cy="25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480300" y="7962900"/>
            <a:ext cx="38100" cy="25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480300" y="9220200"/>
            <a:ext cx="38100" cy="254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480300" y="10490200"/>
            <a:ext cx="38100" cy="254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957800" y="6654800"/>
            <a:ext cx="38100" cy="254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957800" y="7924800"/>
            <a:ext cx="38100" cy="254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957800" y="9194800"/>
            <a:ext cx="38100" cy="254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957800" y="10452100"/>
            <a:ext cx="38100" cy="254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 rot="0">
            <a:off x="12509500" y="5702300"/>
            <a:ext cx="9931400" cy="6426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 rot="0">
            <a:off x="12496800" y="4432300"/>
            <a:ext cx="9931400" cy="1270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96800" y="4432300"/>
            <a:ext cx="9931400" cy="38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928600" y="6184900"/>
            <a:ext cx="4699000" cy="5461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400300" y="6184900"/>
            <a:ext cx="4699000" cy="5461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879600" y="2324100"/>
            <a:ext cx="7073900" cy="13335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3721100" y="4749800"/>
            <a:ext cx="6489700" cy="711200"/>
          </a:xfrm>
          <a:prstGeom prst="rect">
            <a:avLst/>
          </a:prstGeom>
          <a:effectLst>
            <a:outerShdw dir="2700000" dist="39077" blurRad="78228">
              <a:srgbClr val="000000">
                <a:alpha val="20000"/>
              </a:srgbClr>
            </a:outerShdw>
          </a:effectLst>
        </p:spPr>
        <p:txBody>
          <a:bodyPr anchor="t" rtlCol="false" lIns="0" tIns="33020" rIns="0" bIns="0"/>
          <a:lstStyle/>
          <a:p>
            <a:pPr algn="ctr" lvl="0">
              <a:lnSpc>
                <a:spcPct val="105410"/>
              </a:lnSpc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청소년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및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어린이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예술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지원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확대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58100" y="66167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FFFFFF"/>
                </a:solidFill>
                <a:ea typeface="Pretendard Bold"/>
              </a:rPr>
              <a:t>프로그램명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프로그램명을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58100" y="78740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FFFFFF"/>
                </a:solidFill>
                <a:ea typeface="Pretendard Bold"/>
              </a:rPr>
              <a:t>기간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기간을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58100" y="91440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Bold"/>
              </a:rPr>
              <a:t>목적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Bold"/>
              </a:rPr>
              <a:t>내용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세부내용을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658100" y="104013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FFFFFF"/>
                </a:solidFill>
                <a:ea typeface="Pretendard Bold"/>
              </a:rPr>
              <a:t>성과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성과를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224000" y="4749800"/>
            <a:ext cx="6489700" cy="711200"/>
          </a:xfrm>
          <a:prstGeom prst="rect">
            <a:avLst/>
          </a:prstGeom>
          <a:effectLst>
            <a:outerShdw dir="2700000" dist="39077" blurRad="78228">
              <a:srgbClr val="000000">
                <a:alpha val="20000"/>
              </a:srgbClr>
            </a:outerShdw>
          </a:effectLst>
        </p:spPr>
        <p:txBody>
          <a:bodyPr anchor="t" rtlCol="false" lIns="0" tIns="33020" rIns="0" bIns="0"/>
          <a:lstStyle/>
          <a:p>
            <a:pPr algn="ctr" lvl="0">
              <a:lnSpc>
                <a:spcPct val="105410"/>
              </a:lnSpc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미리센터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온라인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서비스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런칭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8135600" y="65786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FFFFFF"/>
                </a:solidFill>
                <a:ea typeface="Pretendard Bold"/>
              </a:rPr>
              <a:t>프로그램명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프로그램명을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8135600" y="78486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FFFFFF"/>
                </a:solidFill>
                <a:ea typeface="Pretendard Bold"/>
              </a:rPr>
              <a:t>기간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기간을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135600" y="91059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Bold"/>
              </a:rPr>
              <a:t>목적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Bold"/>
              </a:rPr>
              <a:t>내용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세부내용을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8135600" y="103632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FFFFFF"/>
                </a:solidFill>
                <a:ea typeface="Pretendard Bold"/>
              </a:rPr>
              <a:t>성과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성과를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0200" y="-38100"/>
            <a:ext cx="3314700" cy="449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78800" y="-38100"/>
            <a:ext cx="3314700" cy="449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0">
            <a:off x="16827500" y="-838200"/>
            <a:ext cx="2527300" cy="2514600"/>
          </a:xfrm>
          <a:prstGeom prst="rect">
            <a:avLst/>
          </a:prstGeom>
          <a:effectLst>
            <a:outerShdw dir="2700000" dist="0" blurRad="664971">
              <a:srgbClr val="FFFFFF">
                <a:alpha val="5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-635000" y="5130800"/>
            <a:ext cx="2540000" cy="2540000"/>
          </a:xfrm>
          <a:prstGeom prst="rect">
            <a:avLst/>
          </a:prstGeom>
          <a:effectLst>
            <a:outerShdw dir="2700000" dist="0" blurRad="672050">
              <a:srgbClr val="FFFFFF">
                <a:alpha val="5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13500" y="14859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35200" y="1765300"/>
            <a:ext cx="8255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 rot="0">
            <a:off x="1993900" y="5702300"/>
            <a:ext cx="20434300" cy="642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09900" y="12077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 rot="0">
            <a:off x="1981200" y="4432300"/>
            <a:ext cx="20447000" cy="1270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81200" y="4432300"/>
            <a:ext cx="204470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63800" y="6223000"/>
            <a:ext cx="4699000" cy="546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581900" y="7962900"/>
            <a:ext cx="38100" cy="25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581900" y="9220200"/>
            <a:ext cx="38100" cy="25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581900" y="10490200"/>
            <a:ext cx="38100" cy="254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>
            <a:alphaModFix amt="10000"/>
          </a:blip>
          <a:stretch>
            <a:fillRect/>
          </a:stretch>
        </p:blipFill>
        <p:spPr>
          <a:xfrm rot="0">
            <a:off x="12941300" y="8826500"/>
            <a:ext cx="8813800" cy="1143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>
            <a:alphaModFix amt="10000"/>
          </a:blip>
          <a:stretch>
            <a:fillRect/>
          </a:stretch>
        </p:blipFill>
        <p:spPr>
          <a:xfrm rot="0">
            <a:off x="12941300" y="10147300"/>
            <a:ext cx="8813800" cy="1143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>
            <a:alphaModFix amt="10000"/>
          </a:blip>
          <a:stretch>
            <a:fillRect/>
          </a:stretch>
        </p:blipFill>
        <p:spPr>
          <a:xfrm rot="0">
            <a:off x="12941300" y="7518400"/>
            <a:ext cx="8813800" cy="1143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881600" y="6413500"/>
            <a:ext cx="825500" cy="825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>
            <a:alphaModFix amt="30000"/>
          </a:blip>
          <a:stretch>
            <a:fillRect/>
          </a:stretch>
        </p:blipFill>
        <p:spPr>
          <a:xfrm rot="-5400000">
            <a:off x="9486900" y="8953500"/>
            <a:ext cx="54356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157200" y="7747000"/>
            <a:ext cx="711200" cy="711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157200" y="9042400"/>
            <a:ext cx="711200" cy="711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157200" y="10325100"/>
            <a:ext cx="711200" cy="71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052800" y="6413500"/>
            <a:ext cx="825500" cy="825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581900" y="6692900"/>
            <a:ext cx="38100" cy="254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879600" y="2324100"/>
            <a:ext cx="7785100" cy="13335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7759700" y="66167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FFFFFF"/>
                </a:solidFill>
                <a:ea typeface="Pretendard Bold"/>
              </a:rPr>
              <a:t>프로그램명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프로그램명을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53500" y="4749800"/>
            <a:ext cx="6489700" cy="711200"/>
          </a:xfrm>
          <a:prstGeom prst="rect">
            <a:avLst/>
          </a:prstGeom>
          <a:effectLst>
            <a:outerShdw dir="2700000" dist="39077" blurRad="78228">
              <a:srgbClr val="000000">
                <a:alpha val="20000"/>
              </a:srgbClr>
            </a:outerShdw>
          </a:effectLst>
        </p:spPr>
        <p:txBody>
          <a:bodyPr anchor="t" rtlCol="false" lIns="0" tIns="33020" rIns="0" bIns="0"/>
          <a:lstStyle/>
          <a:p>
            <a:pPr algn="ctr" lvl="0">
              <a:lnSpc>
                <a:spcPct val="105410"/>
              </a:lnSpc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문화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교육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인식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프로그램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210 Cheoeumcheoreom Regular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210 Cheoeumcheoreom Regular"/>
              </a:rPr>
              <a:t>강화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59700" y="78740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FFFFFF"/>
                </a:solidFill>
                <a:ea typeface="Pretendard Bold"/>
              </a:rPr>
              <a:t>기간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기간을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759700" y="91440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Bold"/>
              </a:rPr>
              <a:t>목적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Bold"/>
              </a:rPr>
              <a:t>내용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세부내용을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59700" y="10401300"/>
            <a:ext cx="39370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FFFFFF"/>
                </a:solidFill>
                <a:ea typeface="Pretendard Bold"/>
              </a:rPr>
              <a:t>성과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성과를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B6BCCC"/>
                </a:solidFill>
                <a:ea typeface="Pretendard Regular"/>
              </a:rPr>
              <a:t>입력하세요</a:t>
            </a:r>
            <a:r>
              <a:rPr lang="en-US" sz="2400" b="false" i="false" u="none" strike="noStrike">
                <a:solidFill>
                  <a:srgbClr val="B6BCCC"/>
                </a:solidFill>
                <a:latin typeface="Pretendard Regular"/>
              </a:rPr>
              <a:t>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931900" y="7861300"/>
            <a:ext cx="64516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참여자수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전년도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동기간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타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활동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대비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ExtraBold"/>
              </a:rPr>
              <a:t>30%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ExtraBold"/>
              </a:rPr>
              <a:t>증가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31900" y="9169400"/>
            <a:ext cx="76200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Pretendard ExtraBold"/>
              </a:rPr>
              <a:t>응답자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ExtraBold"/>
              </a:rPr>
              <a:t> 90%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ExtraBold"/>
              </a:rPr>
              <a:t>이상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이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문화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교육의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이해가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높아졌다고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응답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919200" y="10477500"/>
            <a:ext cx="63754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Pretendard ExtraBold"/>
              </a:rPr>
              <a:t>지역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ExtraBold"/>
              </a:rPr>
              <a:t>사회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ExtraBold"/>
              </a:rPr>
              <a:t>및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ExtraBold"/>
              </a:rPr>
              <a:t>인근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ExtraBold"/>
              </a:rPr>
              <a:t> 5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ExtraBold"/>
              </a:rPr>
              <a:t>개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ExtraBold"/>
              </a:rPr>
              <a:t>학교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와의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협력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지속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Regular"/>
              </a:rPr>
              <a:t>발판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649700" y="6489700"/>
            <a:ext cx="13843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FFFFFF"/>
                </a:solidFill>
                <a:ea typeface="Pretendard Bold"/>
              </a:rPr>
              <a:t>성과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749300" y="2743200"/>
            <a:ext cx="22809200" cy="10274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62200" y="7620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시스템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구성도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-304800"/>
            <a:ext cx="3060700" cy="306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43300" y="50800"/>
            <a:ext cx="2781300" cy="293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67100" y="4648200"/>
            <a:ext cx="17780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153900" y="3263900"/>
            <a:ext cx="2781300" cy="278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253200" y="3060700"/>
            <a:ext cx="3200400" cy="3200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145000" y="3517900"/>
            <a:ext cx="3200400" cy="3200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494500" y="9131300"/>
            <a:ext cx="2616200" cy="3327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414500" y="8369300"/>
            <a:ext cx="3327400" cy="3327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26600" y="2730500"/>
            <a:ext cx="2514600" cy="3251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073900" y="3302000"/>
            <a:ext cx="3251200" cy="3251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67100" y="6896100"/>
            <a:ext cx="1778000" cy="1778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67100" y="9144000"/>
            <a:ext cx="17780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0200" y="-38100"/>
            <a:ext cx="3314700" cy="449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78800" y="-38100"/>
            <a:ext cx="3314700" cy="449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0">
            <a:off x="16827500" y="-838200"/>
            <a:ext cx="2527300" cy="2514600"/>
          </a:xfrm>
          <a:prstGeom prst="rect">
            <a:avLst/>
          </a:prstGeom>
          <a:effectLst>
            <a:outerShdw dir="2700000" dist="0" blurRad="664971">
              <a:srgbClr val="FFFFFF">
                <a:alpha val="5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-635000" y="5130800"/>
            <a:ext cx="2540000" cy="2540000"/>
          </a:xfrm>
          <a:prstGeom prst="rect">
            <a:avLst/>
          </a:prstGeom>
          <a:effectLst>
            <a:outerShdw dir="2700000" dist="0" blurRad="672050">
              <a:srgbClr val="FFFFFF">
                <a:alpha val="5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113500" y="14859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35200" y="1765300"/>
            <a:ext cx="8255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 rot="0">
            <a:off x="2806700" y="3721100"/>
            <a:ext cx="20447000" cy="764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09900" y="12077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68500" y="4432300"/>
            <a:ext cx="204470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467600" y="6896100"/>
            <a:ext cx="1968500" cy="3543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368800" y="8064500"/>
            <a:ext cx="1968500" cy="2374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>
            <a:alphaModFix amt="10000"/>
          </a:blip>
          <a:stretch>
            <a:fillRect/>
          </a:stretch>
        </p:blipFill>
        <p:spPr>
          <a:xfrm rot="0">
            <a:off x="13754100" y="8356600"/>
            <a:ext cx="7416800" cy="1143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>
            <a:alphaModFix amt="10000"/>
          </a:blip>
          <a:stretch>
            <a:fillRect/>
          </a:stretch>
        </p:blipFill>
        <p:spPr>
          <a:xfrm rot="0">
            <a:off x="13754100" y="9664700"/>
            <a:ext cx="7416800" cy="1143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>
            <a:alphaModFix amt="10000"/>
          </a:blip>
          <a:stretch>
            <a:fillRect/>
          </a:stretch>
        </p:blipFill>
        <p:spPr>
          <a:xfrm rot="0">
            <a:off x="13754100" y="7035800"/>
            <a:ext cx="7416800" cy="1143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986500" y="5753100"/>
            <a:ext cx="825500" cy="825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100300" y="5753100"/>
            <a:ext cx="825500" cy="825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160500" y="8686800"/>
            <a:ext cx="482600" cy="508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109700" y="7289800"/>
            <a:ext cx="571500" cy="596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08100" y="9918700"/>
            <a:ext cx="774700" cy="774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6629400" y="7543800"/>
            <a:ext cx="3670300" cy="914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>
            <a:alphaModFix amt="40000"/>
          </a:blip>
          <a:stretch>
            <a:fillRect/>
          </a:stretch>
        </p:blipFill>
        <p:spPr>
          <a:xfrm rot="5400000">
            <a:off x="11226800" y="7480300"/>
            <a:ext cx="1587500" cy="1625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879600" y="2324100"/>
            <a:ext cx="7785100" cy="1333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4724400" y="10502900"/>
            <a:ext cx="1257300" cy="431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20XX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35900" y="10502900"/>
            <a:ext cx="1257300" cy="431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20XX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70400" y="7200900"/>
            <a:ext cx="17653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B6BCCC"/>
                </a:solidFill>
                <a:latin typeface="Pretendard Bold"/>
              </a:rPr>
              <a:t>90</a:t>
            </a:r>
            <a:r>
              <a:rPr lang="ko-KR" sz="4000" b="false" i="false" u="none" strike="noStrike">
                <a:solidFill>
                  <a:srgbClr val="B6BCCC"/>
                </a:solidFill>
                <a:ea typeface="Pretendard Bold"/>
              </a:rPr>
              <a:t>만명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66000" y="5918200"/>
            <a:ext cx="21463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FFFF79"/>
                </a:solidFill>
                <a:latin typeface="Pretendard Bold"/>
              </a:rPr>
              <a:t>110</a:t>
            </a:r>
            <a:r>
              <a:rPr lang="ko-KR" sz="4000" b="false" i="false" u="none" strike="noStrike">
                <a:solidFill>
                  <a:srgbClr val="FFFF79"/>
                </a:solidFill>
                <a:ea typeface="Pretendard Bold"/>
              </a:rPr>
              <a:t>만명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684500" y="5816600"/>
            <a:ext cx="3556000" cy="711200"/>
          </a:xfrm>
          <a:prstGeom prst="rect">
            <a:avLst/>
          </a:prstGeom>
          <a:effectLst>
            <a:outerShdw dir="2700000" dist="39077" blurRad="78228">
              <a:srgbClr val="000000">
                <a:alpha val="20000"/>
              </a:srgbClr>
            </a:outerShdw>
          </a:effectLst>
        </p:spPr>
        <p:txBody>
          <a:bodyPr anchor="t" rtlCol="false" lIns="0" tIns="33020" rIns="0" bIns="0"/>
          <a:lstStyle/>
          <a:p>
            <a:pPr algn="ctr" lvl="0">
              <a:lnSpc>
                <a:spcPct val="105410"/>
              </a:lnSpc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Pretendard Bold"/>
              </a:rPr>
              <a:t>방문객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Pretendard Bold"/>
              </a:rPr>
              <a:t>증가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Pretendard Bold"/>
              </a:rPr>
              <a:t>요인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960600" y="7391400"/>
            <a:ext cx="43561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다양한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프로그램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서비스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확대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960600" y="8699500"/>
            <a:ext cx="49149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SNS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온라인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홍보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콘텐츠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매주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제공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960600" y="10007600"/>
            <a:ext cx="49276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프로그램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진행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시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지역사회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협력</a:t>
            </a:r>
            <a:r>
              <a:rPr lang="en-US" sz="2666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Pretendard Bold"/>
              </a:rPr>
              <a:t>강화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743700" y="7810500"/>
            <a:ext cx="34417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000000"/>
                </a:solidFill>
                <a:ea typeface="Pretendard Bold"/>
              </a:rPr>
              <a:t>전년도</a:t>
            </a:r>
            <a:r>
              <a:rPr lang="en-US" sz="2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Pretendard Bold"/>
              </a:rPr>
              <a:t>대비</a:t>
            </a:r>
            <a:r>
              <a:rPr lang="en-US" sz="2666" b="false" i="false" u="none" strike="noStrike">
                <a:solidFill>
                  <a:srgbClr val="000000"/>
                </a:solidFill>
                <a:latin typeface="Pretendard Bold"/>
              </a:rPr>
              <a:t> 22% </a:t>
            </a:r>
            <a:r>
              <a:rPr lang="ko-KR" sz="2666" b="false" i="false" u="none" strike="noStrike">
                <a:solidFill>
                  <a:srgbClr val="000000"/>
                </a:solidFill>
                <a:ea typeface="Pretendard Bold"/>
              </a:rPr>
              <a:t>증가</a:t>
            </a:r>
            <a:r>
              <a:rPr lang="en-US" sz="2666" b="false" i="false" u="none" strike="noStrike">
                <a:solidFill>
                  <a:srgbClr val="000000"/>
                </a:solidFill>
                <a:latin typeface="Pretendard Bold"/>
              </a:rPr>
              <a:t>!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0200" y="-38100"/>
            <a:ext cx="3314700" cy="449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78800" y="-38100"/>
            <a:ext cx="3314700" cy="449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0">
            <a:off x="16827500" y="-838200"/>
            <a:ext cx="2527300" cy="2514600"/>
          </a:xfrm>
          <a:prstGeom prst="rect">
            <a:avLst/>
          </a:prstGeom>
          <a:effectLst>
            <a:outerShdw dir="2700000" dist="0" blurRad="664971">
              <a:srgbClr val="FFFFFF">
                <a:alpha val="5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-635000" y="5130800"/>
            <a:ext cx="2540000" cy="2540000"/>
          </a:xfrm>
          <a:prstGeom prst="rect">
            <a:avLst/>
          </a:prstGeom>
          <a:effectLst>
            <a:outerShdw dir="2700000" dist="0" blurRad="672050">
              <a:srgbClr val="FFFFFF">
                <a:alpha val="5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13500" y="14859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35200" y="1765300"/>
            <a:ext cx="8255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09900" y="12077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011400" y="1968500"/>
            <a:ext cx="5575300" cy="5575300"/>
          </a:xfrm>
          <a:prstGeom prst="rect">
            <a:avLst/>
          </a:prstGeom>
          <a:effectLst>
            <a:outerShdw dir="2700000" dist="0" blurRad="974622">
              <a:srgbClr val="000000">
                <a:alpha val="3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96800" y="7505700"/>
            <a:ext cx="4711700" cy="4711700"/>
          </a:xfrm>
          <a:prstGeom prst="rect">
            <a:avLst/>
          </a:prstGeom>
          <a:effectLst>
            <a:outerShdw dir="2700000" dist="0" blurRad="825495">
              <a:srgbClr val="000000">
                <a:alpha val="3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008600" y="7861300"/>
            <a:ext cx="4051300" cy="4051300"/>
          </a:xfrm>
          <a:prstGeom prst="rect">
            <a:avLst/>
          </a:prstGeom>
          <a:effectLst>
            <a:outerShdw dir="2700000" dist="0" blurRad="707927">
              <a:srgbClr val="000000">
                <a:alpha val="3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582900" y="1841500"/>
            <a:ext cx="1371600" cy="130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748000" y="2019300"/>
            <a:ext cx="1016000" cy="95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788900" y="7518400"/>
            <a:ext cx="1193800" cy="1130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928600" y="7670800"/>
            <a:ext cx="901700" cy="850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599400" y="7645400"/>
            <a:ext cx="1193800" cy="1130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0739100" y="7797800"/>
            <a:ext cx="901700" cy="850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>
            <a:alphaModFix amt="10000"/>
          </a:blip>
          <a:stretch>
            <a:fillRect/>
          </a:stretch>
        </p:blipFill>
        <p:spPr>
          <a:xfrm rot="0">
            <a:off x="1892300" y="8140700"/>
            <a:ext cx="7416800" cy="1143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>
            <a:alphaModFix amt="10000"/>
          </a:blip>
          <a:stretch>
            <a:fillRect/>
          </a:stretch>
        </p:blipFill>
        <p:spPr>
          <a:xfrm rot="0">
            <a:off x="1892300" y="9525000"/>
            <a:ext cx="7416800" cy="1143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>
            <a:alphaModFix amt="10000"/>
          </a:blip>
          <a:stretch>
            <a:fillRect/>
          </a:stretch>
        </p:blipFill>
        <p:spPr>
          <a:xfrm rot="0">
            <a:off x="1892300" y="10922000"/>
            <a:ext cx="7416800" cy="114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260600" y="8356600"/>
            <a:ext cx="774700" cy="723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260600" y="9728200"/>
            <a:ext cx="7874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260600" y="11125200"/>
            <a:ext cx="787400" cy="736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892300" y="8140700"/>
            <a:ext cx="50800" cy="1143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892300" y="9537700"/>
            <a:ext cx="50800" cy="1143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879600" y="10922000"/>
            <a:ext cx="50800" cy="1143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879600" y="2324100"/>
            <a:ext cx="7785100" cy="1333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3314700" y="9829800"/>
            <a:ext cx="54356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B6BCCC"/>
                </a:solidFill>
                <a:ea typeface="Pretendard Bold"/>
              </a:rPr>
              <a:t>투게더</a:t>
            </a:r>
            <a:r>
              <a:rPr lang="en-US" sz="3200" b="false" i="false" u="none" strike="noStrike">
                <a:solidFill>
                  <a:srgbClr val="B6BCCC"/>
                </a:solidFill>
                <a:latin typeface="Pretendard Bold"/>
              </a:rPr>
              <a:t>! </a:t>
            </a:r>
            <a:r>
              <a:rPr lang="ko-KR" sz="3200" b="false" i="false" u="none" strike="noStrike">
                <a:solidFill>
                  <a:srgbClr val="B6BCCC"/>
                </a:solidFill>
                <a:ea typeface="Pretendard Bold"/>
              </a:rPr>
              <a:t>글로벌</a:t>
            </a:r>
            <a:r>
              <a:rPr lang="en-US" sz="3200" b="false" i="false" u="none" strike="noStrike">
                <a:solidFill>
                  <a:srgbClr val="B6BCCC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B6BCCC"/>
                </a:solidFill>
                <a:ea typeface="Pretendard Bold"/>
              </a:rPr>
              <a:t>예술교환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14700" y="8432800"/>
            <a:ext cx="53340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FFFF79"/>
                </a:solidFill>
                <a:ea typeface="Pretendard Bold"/>
              </a:rPr>
              <a:t>우리의</a:t>
            </a:r>
            <a:r>
              <a:rPr lang="en-US" sz="3200" b="false" i="false" u="none" strike="noStrike">
                <a:solidFill>
                  <a:srgbClr val="FFFF79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79"/>
                </a:solidFill>
                <a:ea typeface="Pretendard Bold"/>
              </a:rPr>
              <a:t>다양한</a:t>
            </a:r>
            <a:r>
              <a:rPr lang="en-US" sz="3200" b="false" i="false" u="none" strike="noStrike">
                <a:solidFill>
                  <a:srgbClr val="FFFF79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79"/>
                </a:solidFill>
                <a:ea typeface="Pretendard Bold"/>
              </a:rPr>
              <a:t>예술세계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14700" y="11176000"/>
            <a:ext cx="57531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B6BCCC"/>
                </a:solidFill>
                <a:ea typeface="Pretendard Bold"/>
              </a:rPr>
              <a:t>문화로</a:t>
            </a:r>
            <a:r>
              <a:rPr lang="en-US" sz="3200" b="false" i="false" u="none" strike="noStrike">
                <a:solidFill>
                  <a:srgbClr val="B6BCCC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B6BCCC"/>
                </a:solidFill>
                <a:ea typeface="Pretendard Bold"/>
              </a:rPr>
              <a:t>퐁당</a:t>
            </a:r>
            <a:r>
              <a:rPr lang="en-US" sz="3200" b="false" i="false" u="none" strike="noStrike">
                <a:solidFill>
                  <a:srgbClr val="B6BCCC"/>
                </a:solidFill>
                <a:latin typeface="Pretendard Bold"/>
              </a:rPr>
              <a:t>! </a:t>
            </a:r>
            <a:r>
              <a:rPr lang="ko-KR" sz="3200" b="false" i="false" u="none" strike="noStrike">
                <a:solidFill>
                  <a:srgbClr val="B6BCCC"/>
                </a:solidFill>
                <a:ea typeface="Pretendard Bold"/>
              </a:rPr>
              <a:t>인문학과</a:t>
            </a:r>
            <a:r>
              <a:rPr lang="en-US" sz="3200" b="false" i="false" u="none" strike="noStrike">
                <a:solidFill>
                  <a:srgbClr val="B6BCCC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B6BCCC"/>
                </a:solidFill>
                <a:ea typeface="Pretendard Bold"/>
              </a:rPr>
              <a:t>문화</a:t>
            </a:r>
            <a:r>
              <a:rPr lang="en-US" sz="3200" b="false" i="false" u="none" strike="noStrike">
                <a:solidFill>
                  <a:srgbClr val="B6BCCC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B6BCCC"/>
                </a:solidFill>
                <a:ea typeface="Pretendard Bold"/>
              </a:rPr>
              <a:t>여행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0200" y="-38100"/>
            <a:ext cx="3314700" cy="449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78800" y="-38100"/>
            <a:ext cx="3314700" cy="449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0">
            <a:off x="16827500" y="-838200"/>
            <a:ext cx="2527300" cy="2514600"/>
          </a:xfrm>
          <a:prstGeom prst="rect">
            <a:avLst/>
          </a:prstGeom>
          <a:effectLst>
            <a:outerShdw dir="2700000" dist="0" blurRad="664971">
              <a:srgbClr val="FFFFFF">
                <a:alpha val="5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-635000" y="5130800"/>
            <a:ext cx="2540000" cy="2540000"/>
          </a:xfrm>
          <a:prstGeom prst="rect">
            <a:avLst/>
          </a:prstGeom>
          <a:effectLst>
            <a:outerShdw dir="2700000" dist="0" blurRad="672050">
              <a:srgbClr val="FFFFFF">
                <a:alpha val="5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48600" y="927100"/>
            <a:ext cx="622300" cy="622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113500" y="14859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35200" y="1765300"/>
            <a:ext cx="8255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09900" y="12077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 rot="0">
            <a:off x="1968500" y="4470400"/>
            <a:ext cx="6197600" cy="764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68500" y="4432300"/>
            <a:ext cx="61976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 rot="0">
            <a:off x="16192500" y="4470400"/>
            <a:ext cx="6197600" cy="764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92500" y="4432300"/>
            <a:ext cx="6197600" cy="3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 rot="0">
            <a:off x="9093200" y="4470400"/>
            <a:ext cx="6197600" cy="764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93200" y="4432300"/>
            <a:ext cx="6197600" cy="3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820400" y="5346700"/>
            <a:ext cx="2743200" cy="2743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695700" y="5346700"/>
            <a:ext cx="2743200" cy="2743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919700" y="5346700"/>
            <a:ext cx="2743200" cy="2743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79600" y="2324100"/>
            <a:ext cx="7785100" cy="1333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4229100" y="8674100"/>
            <a:ext cx="16764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200" b="false" i="false" u="none" strike="noStrike">
                <a:solidFill>
                  <a:srgbClr val="FFFFFF"/>
                </a:solidFill>
                <a:ea typeface="210 Cheoeumcheoreom Bold"/>
              </a:rPr>
              <a:t>김미리샘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89200" y="9486900"/>
            <a:ext cx="5156200" cy="1701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“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많은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경험과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소중한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성취를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얻은</a:t>
            </a:r>
          </a:p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한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해였습니다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.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앞으로도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시민들의</a:t>
            </a:r>
          </a:p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문화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인식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증진을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위한</a:t>
            </a:r>
          </a:p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미리센터가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되면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좋겠어요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!”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91900" y="8674100"/>
            <a:ext cx="16129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200" b="false" i="false" u="none" strike="noStrike">
                <a:solidFill>
                  <a:srgbClr val="FFFFFF"/>
                </a:solidFill>
                <a:ea typeface="210 Cheoeumcheoreom Bold"/>
              </a:rPr>
              <a:t>박미리샘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13900" y="9486900"/>
            <a:ext cx="5156200" cy="1282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“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이곳에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기관의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업적과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성취를</a:t>
            </a:r>
          </a:p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돌아볼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수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있는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소감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메시지를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입력해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.”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453100" y="8674100"/>
            <a:ext cx="16764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200" b="false" i="false" u="none" strike="noStrike">
                <a:solidFill>
                  <a:srgbClr val="FFFFFF"/>
                </a:solidFill>
                <a:ea typeface="210 Cheoeumcheoreom Bold"/>
              </a:rPr>
              <a:t>최미리샘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713200" y="9486900"/>
            <a:ext cx="5156200" cy="1282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“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이곳에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시민들과</a:t>
            </a:r>
          </a:p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기관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방문객들에게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전하는</a:t>
            </a:r>
          </a:p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소감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메시지를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입력해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210 Cheoeumcheoreom Light"/>
              </a:rPr>
              <a:t>주세요</a:t>
            </a:r>
            <a:r>
              <a:rPr lang="en-US" sz="2400" b="false" i="false" u="none" strike="noStrike">
                <a:solidFill>
                  <a:srgbClr val="FFFFFF"/>
                </a:solidFill>
                <a:latin typeface="210 Cheoeumcheoreom Light"/>
              </a:rPr>
              <a:t>.”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5092700" y="3721100"/>
            <a:ext cx="5473700" cy="8750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62200" y="7620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시스템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구성도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 rot="0">
            <a:off x="12153900" y="3721100"/>
            <a:ext cx="5486400" cy="875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92300" y="4660900"/>
            <a:ext cx="1778000" cy="177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961100" y="8496300"/>
            <a:ext cx="2971800" cy="297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278600" y="4660900"/>
            <a:ext cx="2324100" cy="300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92300" y="6896100"/>
            <a:ext cx="1778000" cy="177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92300" y="9156700"/>
            <a:ext cx="17780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63200" y="59436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0000" y="6616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362200" y="7620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시스템</a:t>
            </a:r>
            <a:r>
              <a:rPr lang="en-US" sz="8000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false" i="false" u="none" strike="noStrike">
                <a:solidFill>
                  <a:srgbClr val="FFFFFF"/>
                </a:solidFill>
                <a:ea typeface="Cafe24 Ssurround"/>
              </a:rPr>
              <a:t>구성도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43300" y="3771900"/>
            <a:ext cx="1778000" cy="177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961100" y="8496300"/>
            <a:ext cx="2971800" cy="297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278600" y="4660900"/>
            <a:ext cx="2324100" cy="3009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43300" y="7226300"/>
            <a:ext cx="17780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43300" y="10579100"/>
            <a:ext cx="1778000" cy="177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05800" y="3365500"/>
            <a:ext cx="2438400" cy="2997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64600" y="10388600"/>
            <a:ext cx="1536700" cy="2705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509000" y="6985000"/>
            <a:ext cx="20193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2451100" y="3797300"/>
            <a:ext cx="9309100" cy="3517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667000" y="4216400"/>
            <a:ext cx="8864600" cy="6223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ctr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손님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상황을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파악할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수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있는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구축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9700" y="5245100"/>
            <a:ext cx="8839200" cy="1612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(YOLOv5)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손들기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(MediaPipe)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상황을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명확히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구분하고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직원이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방문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요청을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실시간으로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직관적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파악하도록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지원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0">
            <a:off x="12534900" y="3797300"/>
            <a:ext cx="9309100" cy="3517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763500" y="4216400"/>
            <a:ext cx="8864600" cy="596900"/>
          </a:xfrm>
          <a:prstGeom prst="rect">
            <a:avLst/>
          </a:prstGeom>
        </p:spPr>
        <p:txBody>
          <a:bodyPr anchor="t" rtlCol="false" lIns="0" tIns="42334" rIns="0" bIns="0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>
                <a:solidFill>
                  <a:srgbClr val="FFFFFF"/>
                </a:solidFill>
                <a:ea typeface="Cafe24 Ssurround"/>
              </a:rPr>
              <a:t>청각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"/>
              </a:rPr>
              <a:t>의존도를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"/>
              </a:rPr>
              <a:t>낮춘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"/>
              </a:rPr>
              <a:t>안정적인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"/>
              </a:rPr>
              <a:t>업무</a:t>
            </a:r>
            <a:r>
              <a:rPr lang="en-US" sz="3333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false" i="false" u="none" strike="noStrike">
                <a:solidFill>
                  <a:srgbClr val="FFFFFF"/>
                </a:solidFill>
                <a:ea typeface="Cafe24 Ssurround"/>
              </a:rPr>
              <a:t>지원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5245100"/>
            <a:ext cx="8839200" cy="1612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소리에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의존하지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시각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진동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기반의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흐름을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놓치지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직원이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안정적으로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업무를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수행할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환경을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 rot="0">
            <a:off x="2451100" y="8039100"/>
            <a:ext cx="9309100" cy="3517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667000" y="8458200"/>
            <a:ext cx="8864600" cy="6731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ctr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고객과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직원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간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자연스러운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소통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지원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79700" y="9486900"/>
            <a:ext cx="8839200" cy="1612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순간에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즉각적인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제공함으로써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응대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지연을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방지하고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고객과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직원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원활하고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신속한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소통을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가능하게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12534900" y="8039100"/>
            <a:ext cx="9309100" cy="3517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763500" y="8458200"/>
            <a:ext cx="8864600" cy="6731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ctr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청각장애인의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서비스업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취업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장벽</a:t>
            </a:r>
            <a:r>
              <a:rPr lang="en-US" sz="3466" b="false" i="false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false" i="false" u="none" strike="noStrike">
                <a:solidFill>
                  <a:srgbClr val="FFFFFF"/>
                </a:solidFill>
                <a:ea typeface="Cafe24 Ssurround"/>
              </a:rPr>
              <a:t>완화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76200" y="9486900"/>
            <a:ext cx="8839200" cy="1612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수행의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어려움을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기술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(AI)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보완하고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직무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제약을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해소하여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다양한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직군에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도전할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환경을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true" i="false" u="none" strike="noStrike">
                <a:solidFill>
                  <a:srgbClr val="FFFFFF"/>
                </a:solidFill>
                <a:ea typeface="Cafe24 Ssurround air"/>
              </a:rPr>
              <a:t>조성</a:t>
            </a:r>
            <a:r>
              <a:rPr lang="en-US" sz="2933" b="tru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ea typeface="Cafe24 Ssurround"/>
              </a:rPr>
              <a:t>목적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0"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53340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037800" y="54737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243800" y="622300"/>
            <a:ext cx="635000" cy="622300"/>
          </a:xfrm>
          <a:prstGeom prst="rect">
            <a:avLst/>
          </a:prstGeom>
          <a:effectLst>
            <a:outerShdw dir="2700000" dist="66444" blurRad="77122">
              <a:srgbClr val="FFFBD6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12395200" y="4292600"/>
            <a:ext cx="4991100" cy="697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7772400"/>
            <a:ext cx="825500" cy="825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62200" y="1117600"/>
            <a:ext cx="19570700" cy="1562100"/>
          </a:xfrm>
          <a:prstGeom prst="rect">
            <a:avLst/>
          </a:prstGeom>
        </p:spPr>
        <p:txBody>
          <a:bodyPr anchor="t" rtlCol="false" lIns="0" tIns="101600" rIns="0" bIns="0"/>
          <a:lstStyle/>
          <a:p>
            <a:pPr algn="ctr" lvl="0">
              <a:lnSpc>
                <a:spcPct val="99600"/>
              </a:lnSpc>
            </a:pPr>
            <a:r>
              <a:rPr lang="en" sz="8000" b="false" i="false" u="none" strike="noStrike">
                <a:solidFill>
                  <a:srgbClr val="FFFFFF"/>
                </a:solidFill>
                <a:ea typeface="Cafe24 Ssurround"/>
              </a:rPr>
              <a:t>필요성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32000" y="7645400"/>
            <a:ext cx="39751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 rot="0">
            <a:off x="1524000" y="4292600"/>
            <a:ext cx="4991100" cy="697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06600" y="6337300"/>
            <a:ext cx="4013200" cy="1079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32000" y="8115300"/>
            <a:ext cx="4064000" cy="191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서비스업은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소리에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크게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의존해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일하기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어려운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구조입니다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대체할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시각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·AI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알림이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필요합니다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52800" y="4826000"/>
            <a:ext cx="1320800" cy="95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67600" y="7645400"/>
            <a:ext cx="39751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6959600" y="4292600"/>
            <a:ext cx="4991100" cy="6972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442200" y="6210300"/>
            <a:ext cx="4013200" cy="1079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467600" y="8115300"/>
            <a:ext cx="4064000" cy="191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방문이나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호출을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놓치면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지연과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불편이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발생합니다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감지는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이런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문제를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줄여줍니다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03200" y="7645400"/>
            <a:ext cx="3975100" cy="2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877800" y="6337300"/>
            <a:ext cx="4013200" cy="1079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903200" y="8115300"/>
            <a:ext cx="4064000" cy="191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상황을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즉시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있어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직원의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불안감이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줄고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집중도와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효율이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높아집니다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338800" y="7645400"/>
            <a:ext cx="39751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0">
            <a:off x="17830800" y="4292600"/>
            <a:ext cx="4991100" cy="6972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326100" y="6337300"/>
            <a:ext cx="4013200" cy="1079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8338800" y="8115300"/>
            <a:ext cx="4064000" cy="1397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빠르고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정확한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응대로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전체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품질이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개선되고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만족도가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Cafe24 Ssurround air"/>
              </a:rPr>
              <a:t>높아집니다</a:t>
            </a:r>
            <a:r>
              <a:rPr lang="en-US" sz="2400" b="false" i="false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77300" y="4533900"/>
            <a:ext cx="1130300" cy="1358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469100" y="4445000"/>
            <a:ext cx="1701800" cy="1701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046200" y="4699000"/>
            <a:ext cx="1676400" cy="1143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20823095">
            <a:off x="19380200" y="9423400"/>
            <a:ext cx="4559300" cy="4559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